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svg" ContentType="image/svg+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Gochi Hand" charset="0"/>
      <p:regular r:id="rId19"/>
    </p:embeddedFont>
    <p:embeddedFont>
      <p:font typeface="Bryndan Write" charset="0"/>
      <p:regular r:id="rId20"/>
    </p:embeddedFont>
    <p:embeddedFont>
      <p:font typeface="Calibri"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8809" autoAdjust="0"/>
    <p:restoredTop sz="94622" autoAdjust="0"/>
  </p:normalViewPr>
  <p:slideViewPr>
    <p:cSldViewPr>
      <p:cViewPr varScale="1">
        <p:scale>
          <a:sx n="55" d="100"/>
          <a:sy n="55" d="100"/>
        </p:scale>
        <p:origin x="-51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0.jpeg"/><Relationship Id="rId7" Type="http://schemas.openxmlformats.org/officeDocument/2006/relationships/image" Target="../media/image1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13.sv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3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0.svg"/><Relationship Id="rId10" Type="http://schemas.openxmlformats.org/officeDocument/2006/relationships/image" Target="../media/image6.jpeg"/><Relationship Id="rId4" Type="http://schemas.openxmlformats.org/officeDocument/2006/relationships/image" Target="../media/image23.png"/><Relationship Id="rId9" Type="http://schemas.openxmlformats.org/officeDocument/2006/relationships/image" Target="../media/image34.svg"/></Relationships>
</file>

<file path=ppt/slides/_rels/slide1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27.png"/><Relationship Id="rId4" Type="http://schemas.openxmlformats.org/officeDocument/2006/relationships/image" Target="../media/image36.svg"/><Relationship Id="rId9" Type="http://schemas.openxmlformats.org/officeDocument/2006/relationships/image" Target="../media/image6.jpeg"/></Relationships>
</file>

<file path=ppt/slides/_rels/slide1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27.png"/><Relationship Id="rId4" Type="http://schemas.openxmlformats.org/officeDocument/2006/relationships/image" Target="../media/image36.svg"/><Relationship Id="rId9" Type="http://schemas.openxmlformats.org/officeDocument/2006/relationships/image" Target="../media/image6.jpeg"/></Relationships>
</file>

<file path=ppt/slides/_rels/slide15.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7.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8.png"/><Relationship Id="rId4" Type="http://schemas.openxmlformats.org/officeDocument/2006/relationships/image" Target="../media/image38.svg"/><Relationship Id="rId9" Type="http://schemas.openxmlformats.org/officeDocument/2006/relationships/image" Target="../media/image6.jpe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1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3.svg"/><Relationship Id="rId10" Type="http://schemas.openxmlformats.org/officeDocument/2006/relationships/image" Target="../media/image6.jpeg"/><Relationship Id="rId4" Type="http://schemas.openxmlformats.org/officeDocument/2006/relationships/image" Target="../media/image30.png"/><Relationship Id="rId9" Type="http://schemas.openxmlformats.org/officeDocument/2006/relationships/image" Target="../media/image45.sv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hyperlink" Target="https://euroteam-cz.webnode.cz/en/" TargetMode="External"/><Relationship Id="rId18" Type="http://schemas.openxmlformats.org/officeDocument/2006/relationships/image" Target="../media/image41.png"/><Relationship Id="rId3" Type="http://schemas.openxmlformats.org/officeDocument/2006/relationships/image" Target="../media/image33.png"/><Relationship Id="rId21" Type="http://schemas.openxmlformats.org/officeDocument/2006/relationships/image" Target="../media/image44.png"/><Relationship Id="rId7" Type="http://schemas.openxmlformats.org/officeDocument/2006/relationships/hyperlink" Target="https://centrofontisanlorenzo.it" TargetMode="External"/><Relationship Id="rId12" Type="http://schemas.openxmlformats.org/officeDocument/2006/relationships/image" Target="../media/image38.png"/><Relationship Id="rId17" Type="http://schemas.openxmlformats.org/officeDocument/2006/relationships/hyperlink" Target="http://www.envercevko.org" TargetMode="External"/><Relationship Id="rId25" Type="http://schemas.openxmlformats.org/officeDocument/2006/relationships/image" Target="../media/image48.png"/><Relationship Id="rId2" Type="http://schemas.openxmlformats.org/officeDocument/2006/relationships/image" Target="../media/image1.jpeg"/><Relationship Id="rId16" Type="http://schemas.openxmlformats.org/officeDocument/2006/relationships/image" Target="../media/image40.png"/><Relationship Id="rId20"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hyperlink" Target="https://www.vitatiim.ee/en" TargetMode="External"/><Relationship Id="rId24" Type="http://schemas.openxmlformats.org/officeDocument/2006/relationships/image" Target="../media/image47.png"/><Relationship Id="rId5" Type="http://schemas.openxmlformats.org/officeDocument/2006/relationships/hyperlink" Target="https://akademisyenler.org.tr/en/homepage-1-english" TargetMode="External"/><Relationship Id="rId15" Type="http://schemas.openxmlformats.org/officeDocument/2006/relationships/hyperlink" Target="https://tamonopatia.org" TargetMode="External"/><Relationship Id="rId23" Type="http://schemas.openxmlformats.org/officeDocument/2006/relationships/image" Target="../media/image46.png"/><Relationship Id="rId10" Type="http://schemas.openxmlformats.org/officeDocument/2006/relationships/image" Target="../media/image37.png"/><Relationship Id="rId19" Type="http://schemas.openxmlformats.org/officeDocument/2006/relationships/image" Target="../media/image42.png"/><Relationship Id="rId4" Type="http://schemas.openxmlformats.org/officeDocument/2006/relationships/image" Target="../media/image34.png"/><Relationship Id="rId9" Type="http://schemas.openxmlformats.org/officeDocument/2006/relationships/hyperlink" Target="http://globers.net" TargetMode="External"/><Relationship Id="rId14" Type="http://schemas.openxmlformats.org/officeDocument/2006/relationships/image" Target="../media/image39.png"/><Relationship Id="rId22"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7.jpe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13.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jpeg"/><Relationship Id="rId7" Type="http://schemas.openxmlformats.org/officeDocument/2006/relationships/image" Target="../media/image1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6.svg"/><Relationship Id="rId10" Type="http://schemas.openxmlformats.org/officeDocument/2006/relationships/image" Target="../media/image6.jpeg"/><Relationship Id="rId4" Type="http://schemas.openxmlformats.org/officeDocument/2006/relationships/image" Target="../media/image12.png"/><Relationship Id="rId9"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5.jpeg"/><Relationship Id="rId7" Type="http://schemas.openxmlformats.org/officeDocument/2006/relationships/image" Target="../media/image2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6.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4.png"/><Relationship Id="rId4" Type="http://schemas.openxmlformats.org/officeDocument/2006/relationships/hyperlink" Target="http://www.e-esc.eu"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jpeg"/><Relationship Id="rId7" Type="http://schemas.openxmlformats.org/officeDocument/2006/relationships/image" Target="../media/image1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6.svg"/><Relationship Id="rId10" Type="http://schemas.openxmlformats.org/officeDocument/2006/relationships/image" Target="../media/image6.jpeg"/><Relationship Id="rId4" Type="http://schemas.openxmlformats.org/officeDocument/2006/relationships/image" Target="../media/image12.png"/><Relationship Id="rId9"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20.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18.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0000"/>
            </a:blip>
            <a:stretch>
              <a:fillRect t="-9259" b="-9259"/>
            </a:stretch>
          </a:blipFill>
        </p:spPr>
      </p:sp>
      <p:sp>
        <p:nvSpPr>
          <p:cNvPr id="3" name="Freeform 3"/>
          <p:cNvSpPr/>
          <p:nvPr/>
        </p:nvSpPr>
        <p:spPr>
          <a:xfrm>
            <a:off x="9525" y="-199534"/>
            <a:ext cx="18423423" cy="5043412"/>
          </a:xfrm>
          <a:custGeom>
            <a:avLst/>
            <a:gdLst/>
            <a:ahLst/>
            <a:cxnLst/>
            <a:rect l="l" t="t" r="r" b="b"/>
            <a:pathLst>
              <a:path w="18423423" h="5043412">
                <a:moveTo>
                  <a:pt x="0" y="0"/>
                </a:moveTo>
                <a:lnTo>
                  <a:pt x="18423423" y="0"/>
                </a:lnTo>
                <a:lnTo>
                  <a:pt x="18423423" y="5043412"/>
                </a:lnTo>
                <a:lnTo>
                  <a:pt x="0" y="5043412"/>
                </a:lnTo>
                <a:lnTo>
                  <a:pt x="0" y="0"/>
                </a:lnTo>
                <a:close/>
              </a:path>
            </a:pathLst>
          </a:custGeom>
          <a:blipFill>
            <a:blip r:embed="rId3"/>
            <a:stretch>
              <a:fillRect/>
            </a:stretch>
          </a:blipFill>
        </p:spPr>
      </p:sp>
      <p:sp>
        <p:nvSpPr>
          <p:cNvPr id="4" name="TextBox 4"/>
          <p:cNvSpPr txBox="1"/>
          <p:nvPr/>
        </p:nvSpPr>
        <p:spPr>
          <a:xfrm>
            <a:off x="3591954" y="264954"/>
            <a:ext cx="11258564" cy="3382872"/>
          </a:xfrm>
          <a:prstGeom prst="rect">
            <a:avLst/>
          </a:prstGeom>
        </p:spPr>
        <p:txBody>
          <a:bodyPr lIns="0" tIns="0" rIns="0" bIns="0" rtlCol="0" anchor="t">
            <a:spAutoFit/>
          </a:bodyPr>
          <a:lstStyle/>
          <a:p>
            <a:pPr algn="ctr">
              <a:lnSpc>
                <a:spcPts val="8466"/>
              </a:lnSpc>
            </a:pPr>
            <a:r>
              <a:rPr lang="en-US" sz="8912">
                <a:solidFill>
                  <a:srgbClr val="644B35"/>
                </a:solidFill>
                <a:latin typeface="Bryndan Write Bold"/>
              </a:rPr>
              <a:t>Networking project Connect Youth Act</a:t>
            </a:r>
          </a:p>
          <a:p>
            <a:pPr marL="0" lvl="1" indent="0" algn="ctr">
              <a:lnSpc>
                <a:spcPts val="8466"/>
              </a:lnSpc>
              <a:spcBef>
                <a:spcPct val="0"/>
              </a:spcBef>
            </a:pPr>
            <a:r>
              <a:rPr lang="en-US" sz="8912">
                <a:solidFill>
                  <a:srgbClr val="644B35"/>
                </a:solidFill>
                <a:latin typeface="Bryndan Write Bold"/>
              </a:rPr>
              <a:t>in 2024</a:t>
            </a:r>
          </a:p>
        </p:txBody>
      </p:sp>
      <p:sp>
        <p:nvSpPr>
          <p:cNvPr id="5" name="Freeform 5"/>
          <p:cNvSpPr/>
          <p:nvPr/>
        </p:nvSpPr>
        <p:spPr>
          <a:xfrm rot="6431018">
            <a:off x="13549711" y="1910619"/>
            <a:ext cx="1954152" cy="1240887"/>
          </a:xfrm>
          <a:custGeom>
            <a:avLst/>
            <a:gdLst/>
            <a:ahLst/>
            <a:cxnLst/>
            <a:rect l="l" t="t" r="r" b="b"/>
            <a:pathLst>
              <a:path w="1954152" h="1240887">
                <a:moveTo>
                  <a:pt x="0" y="0"/>
                </a:moveTo>
                <a:lnTo>
                  <a:pt x="1954152" y="0"/>
                </a:lnTo>
                <a:lnTo>
                  <a:pt x="1954152" y="1240887"/>
                </a:lnTo>
                <a:lnTo>
                  <a:pt x="0" y="1240887"/>
                </a:lnTo>
                <a:lnTo>
                  <a:pt x="0" y="0"/>
                </a:lnTo>
                <a:close/>
              </a:path>
            </a:pathLst>
          </a:custGeom>
          <a:blipFill>
            <a:blip r:embed="rId4" cstate="print">
              <a:extLst>
                <a:ext uri="{96DAC541-7B7A-43D3-8B79-37D633B846F1}">
                  <asvg:svgBlip xmlns="" xmlns:asvg="http://schemas.microsoft.com/office/drawing/2016/SVG/main" r:embed="rId5"/>
                </a:ext>
              </a:extLst>
            </a:blip>
            <a:stretch>
              <a:fillRect/>
            </a:stretch>
          </a:blipFill>
        </p:spPr>
      </p:sp>
      <p:sp>
        <p:nvSpPr>
          <p:cNvPr id="6" name="Freeform 6"/>
          <p:cNvSpPr/>
          <p:nvPr/>
        </p:nvSpPr>
        <p:spPr>
          <a:xfrm rot="-5213221">
            <a:off x="2556782" y="549247"/>
            <a:ext cx="1954152" cy="1240887"/>
          </a:xfrm>
          <a:custGeom>
            <a:avLst/>
            <a:gdLst/>
            <a:ahLst/>
            <a:cxnLst/>
            <a:rect l="l" t="t" r="r" b="b"/>
            <a:pathLst>
              <a:path w="1954152" h="1240887">
                <a:moveTo>
                  <a:pt x="0" y="0"/>
                </a:moveTo>
                <a:lnTo>
                  <a:pt x="1954152" y="0"/>
                </a:lnTo>
                <a:lnTo>
                  <a:pt x="1954152" y="1240887"/>
                </a:lnTo>
                <a:lnTo>
                  <a:pt x="0" y="1240887"/>
                </a:lnTo>
                <a:lnTo>
                  <a:pt x="0" y="0"/>
                </a:lnTo>
                <a:close/>
              </a:path>
            </a:pathLst>
          </a:custGeom>
          <a:blipFill>
            <a:blip r:embed="rId4" cstate="print">
              <a:extLst>
                <a:ext uri="{96DAC541-7B7A-43D3-8B79-37D633B846F1}">
                  <asvg:svgBlip xmlns="" xmlns:asvg="http://schemas.microsoft.com/office/drawing/2016/SVG/main" r:embed="rId5"/>
                </a:ext>
              </a:extLst>
            </a:blip>
            <a:stretch>
              <a:fillRect/>
            </a:stretch>
          </a:blipFill>
        </p:spPr>
      </p:sp>
      <p:sp>
        <p:nvSpPr>
          <p:cNvPr id="7" name="Freeform 7"/>
          <p:cNvSpPr/>
          <p:nvPr/>
        </p:nvSpPr>
        <p:spPr>
          <a:xfrm rot="1838892">
            <a:off x="16962075" y="3862092"/>
            <a:ext cx="1133066" cy="1067142"/>
          </a:xfrm>
          <a:custGeom>
            <a:avLst/>
            <a:gdLst/>
            <a:ahLst/>
            <a:cxnLst/>
            <a:rect l="l" t="t" r="r" b="b"/>
            <a:pathLst>
              <a:path w="1133066" h="1067142">
                <a:moveTo>
                  <a:pt x="0" y="0"/>
                </a:moveTo>
                <a:lnTo>
                  <a:pt x="1133066" y="0"/>
                </a:lnTo>
                <a:lnTo>
                  <a:pt x="1133066" y="1067142"/>
                </a:lnTo>
                <a:lnTo>
                  <a:pt x="0" y="106714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6429120" y="4566143"/>
            <a:ext cx="5584233" cy="5682757"/>
          </a:xfrm>
          <a:custGeom>
            <a:avLst/>
            <a:gdLst/>
            <a:ahLst/>
            <a:cxnLst/>
            <a:rect l="l" t="t" r="r" b="b"/>
            <a:pathLst>
              <a:path w="5584233" h="5682757">
                <a:moveTo>
                  <a:pt x="0" y="0"/>
                </a:moveTo>
                <a:lnTo>
                  <a:pt x="5584233" y="0"/>
                </a:lnTo>
                <a:lnTo>
                  <a:pt x="5584233" y="5682757"/>
                </a:lnTo>
                <a:lnTo>
                  <a:pt x="0" y="5682757"/>
                </a:lnTo>
                <a:lnTo>
                  <a:pt x="0" y="0"/>
                </a:lnTo>
                <a:close/>
              </a:path>
            </a:pathLst>
          </a:custGeom>
          <a:blipFill>
            <a:blip r:embed="rId8"/>
            <a:stretch>
              <a:fillRect/>
            </a:stretch>
          </a:blipFill>
        </p:spPr>
      </p:sp>
      <p:pic>
        <p:nvPicPr>
          <p:cNvPr id="1026" name="image3.jpeg"/>
          <p:cNvPicPr>
            <a:picLocks noChangeAspect="1" noChangeArrowheads="1"/>
          </p:cNvPicPr>
          <p:nvPr/>
        </p:nvPicPr>
        <p:blipFill>
          <a:blip r:embed="rId9"/>
          <a:srcRect/>
          <a:stretch>
            <a:fillRect/>
          </a:stretch>
        </p:blipFill>
        <p:spPr bwMode="auto">
          <a:xfrm>
            <a:off x="15713529" y="9105900"/>
            <a:ext cx="1971221" cy="520700"/>
          </a:xfrm>
          <a:prstGeom prst="rect">
            <a:avLst/>
          </a:prstGeom>
          <a:noFill/>
          <a:ln w="9525">
            <a:noFill/>
            <a:miter lim="800000"/>
            <a:headEnd/>
            <a:tailEnd/>
          </a:ln>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0000"/>
            </a:blip>
            <a:stretch>
              <a:fillRect t="-9259" b="-9259"/>
            </a:stretch>
          </a:blipFill>
        </p:spPr>
      </p:sp>
      <p:grpSp>
        <p:nvGrpSpPr>
          <p:cNvPr id="3" name="Group 3"/>
          <p:cNvGrpSpPr/>
          <p:nvPr/>
        </p:nvGrpSpPr>
        <p:grpSpPr>
          <a:xfrm>
            <a:off x="13643071" y="-74009"/>
            <a:ext cx="5527813" cy="10435018"/>
            <a:chOff x="0" y="0"/>
            <a:chExt cx="7370417" cy="13913357"/>
          </a:xfrm>
        </p:grpSpPr>
        <p:pic>
          <p:nvPicPr>
            <p:cNvPr id="4" name="Picture 4"/>
            <p:cNvPicPr>
              <a:picLocks noChangeAspect="1"/>
            </p:cNvPicPr>
            <p:nvPr/>
          </p:nvPicPr>
          <p:blipFill>
            <a:blip r:embed="rId3" cstate="print"/>
            <a:srcRect l="10244" r="10244"/>
            <a:stretch>
              <a:fillRect/>
            </a:stretch>
          </p:blipFill>
          <p:spPr>
            <a:xfrm>
              <a:off x="0" y="0"/>
              <a:ext cx="7370417" cy="13913357"/>
            </a:xfrm>
            <a:prstGeom prst="rect">
              <a:avLst/>
            </a:prstGeom>
          </p:spPr>
        </p:pic>
      </p:grpSp>
      <p:sp>
        <p:nvSpPr>
          <p:cNvPr id="5" name="TextBox 5"/>
          <p:cNvSpPr txBox="1"/>
          <p:nvPr/>
        </p:nvSpPr>
        <p:spPr>
          <a:xfrm>
            <a:off x="469422" y="604194"/>
            <a:ext cx="12645888" cy="7525510"/>
          </a:xfrm>
          <a:prstGeom prst="rect">
            <a:avLst/>
          </a:prstGeom>
        </p:spPr>
        <p:txBody>
          <a:bodyPr lIns="0" tIns="0" rIns="0" bIns="0" rtlCol="0" anchor="t">
            <a:spAutoFit/>
          </a:bodyPr>
          <a:lstStyle/>
          <a:p>
            <a:pPr>
              <a:lnSpc>
                <a:spcPts val="4209"/>
              </a:lnSpc>
            </a:pPr>
            <a:r>
              <a:rPr lang="en-US" sz="2300" dirty="0">
                <a:solidFill>
                  <a:srgbClr val="443324"/>
                </a:solidFill>
                <a:latin typeface="Now Bold"/>
              </a:rPr>
              <a:t>4.4 Create a tutorial video to raise young people's awareness of the value of the European elections and the importance of taking part in them.</a:t>
            </a:r>
          </a:p>
          <a:p>
            <a:pPr>
              <a:lnSpc>
                <a:spcPts val="4209"/>
              </a:lnSpc>
            </a:pPr>
            <a:r>
              <a:rPr lang="en-US" sz="2300" dirty="0">
                <a:solidFill>
                  <a:srgbClr val="443324"/>
                </a:solidFill>
                <a:latin typeface="Now Bold"/>
              </a:rPr>
              <a:t>4.5  A remotely European Forum on youth engagement for the management of their virtual </a:t>
            </a:r>
            <a:r>
              <a:rPr lang="en-US" sz="2300" dirty="0" smtClean="0">
                <a:solidFill>
                  <a:srgbClr val="443324"/>
                </a:solidFill>
                <a:latin typeface="Now Bold"/>
              </a:rPr>
              <a:t>and/or </a:t>
            </a:r>
            <a:r>
              <a:rPr lang="en-US" sz="2300" dirty="0">
                <a:solidFill>
                  <a:srgbClr val="443324"/>
                </a:solidFill>
                <a:latin typeface="Now Bold"/>
              </a:rPr>
              <a:t>real spaces, involving young people, educators and decision-makers from network members (including 2 participants from the focus group activities by each partner). The event will be focus on one of the </a:t>
            </a:r>
            <a:r>
              <a:rPr lang="en-US" sz="2300" dirty="0" smtClean="0">
                <a:solidFill>
                  <a:srgbClr val="443324"/>
                </a:solidFill>
                <a:latin typeface="Now Bold"/>
              </a:rPr>
              <a:t>topics </a:t>
            </a:r>
            <a:r>
              <a:rPr lang="en-US" sz="2300" dirty="0">
                <a:solidFill>
                  <a:srgbClr val="443324"/>
                </a:solidFill>
                <a:latin typeface="Now Bold"/>
              </a:rPr>
              <a:t>related to the EU priorities. The aim is to show the impact of Erasmus+ projects and share experiences of the </a:t>
            </a:r>
            <a:r>
              <a:rPr lang="en-US" sz="2300" dirty="0" err="1">
                <a:solidFill>
                  <a:srgbClr val="443324"/>
                </a:solidFill>
                <a:latin typeface="Now Bold"/>
              </a:rPr>
              <a:t>programme</a:t>
            </a:r>
            <a:r>
              <a:rPr lang="en-US" sz="2300" dirty="0">
                <a:solidFill>
                  <a:srgbClr val="443324"/>
                </a:solidFill>
                <a:latin typeface="Now Bold"/>
              </a:rPr>
              <a:t>. (This event will be carried in the European Youth week)</a:t>
            </a:r>
          </a:p>
          <a:p>
            <a:pPr>
              <a:lnSpc>
                <a:spcPts val="4209"/>
              </a:lnSpc>
            </a:pPr>
            <a:r>
              <a:rPr lang="en-US" sz="2300" dirty="0">
                <a:solidFill>
                  <a:srgbClr val="443324"/>
                </a:solidFill>
                <a:latin typeface="Now Bold"/>
              </a:rPr>
              <a:t>4.6  Creating a video summing up the network’s activities in 2024 (sharing this video among the network/ promoting in a large scale)</a:t>
            </a:r>
          </a:p>
          <a:p>
            <a:pPr>
              <a:lnSpc>
                <a:spcPts val="4209"/>
              </a:lnSpc>
            </a:pPr>
            <a:r>
              <a:rPr lang="en-US" sz="2300" dirty="0">
                <a:solidFill>
                  <a:srgbClr val="443324"/>
                </a:solidFill>
                <a:latin typeface="Now Bold"/>
              </a:rPr>
              <a:t>4.7 Administration and updates of the content of our network GIS map created in 2023 with the aim to exchange and promote youth work good practices, initiatives taken by the youngsters, youth workers and the NGOs of our network.</a:t>
            </a:r>
          </a:p>
          <a:p>
            <a:pPr>
              <a:lnSpc>
                <a:spcPts val="4209"/>
              </a:lnSpc>
            </a:pPr>
            <a:endParaRPr lang="en-US" sz="2300" dirty="0">
              <a:solidFill>
                <a:srgbClr val="443324"/>
              </a:solidFill>
              <a:latin typeface="Now Bold"/>
            </a:endParaRPr>
          </a:p>
        </p:txBody>
      </p:sp>
      <p:sp>
        <p:nvSpPr>
          <p:cNvPr id="6" name="Freeform 6"/>
          <p:cNvSpPr/>
          <p:nvPr/>
        </p:nvSpPr>
        <p:spPr>
          <a:xfrm rot="-5400000">
            <a:off x="11035545" y="7143776"/>
            <a:ext cx="4929303" cy="833500"/>
          </a:xfrm>
          <a:custGeom>
            <a:avLst/>
            <a:gdLst/>
            <a:ahLst/>
            <a:cxnLst/>
            <a:rect l="l" t="t" r="r" b="b"/>
            <a:pathLst>
              <a:path w="4929303" h="833500">
                <a:moveTo>
                  <a:pt x="0" y="0"/>
                </a:moveTo>
                <a:lnTo>
                  <a:pt x="4929303" y="0"/>
                </a:lnTo>
                <a:lnTo>
                  <a:pt x="4929303" y="833501"/>
                </a:lnTo>
                <a:lnTo>
                  <a:pt x="0" y="83350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rot="-5400000" flipH="1">
            <a:off x="11035545" y="2262098"/>
            <a:ext cx="4929303" cy="833500"/>
          </a:xfrm>
          <a:custGeom>
            <a:avLst/>
            <a:gdLst/>
            <a:ahLst/>
            <a:cxnLst/>
            <a:rect l="l" t="t" r="r" b="b"/>
            <a:pathLst>
              <a:path w="4929303" h="833500">
                <a:moveTo>
                  <a:pt x="4929303" y="0"/>
                </a:moveTo>
                <a:lnTo>
                  <a:pt x="0" y="0"/>
                </a:lnTo>
                <a:lnTo>
                  <a:pt x="0" y="833501"/>
                </a:lnTo>
                <a:lnTo>
                  <a:pt x="4929303" y="833501"/>
                </a:lnTo>
                <a:lnTo>
                  <a:pt x="4929303"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355751" y="8129703"/>
            <a:ext cx="3060045" cy="3060045"/>
          </a:xfrm>
          <a:custGeom>
            <a:avLst/>
            <a:gdLst/>
            <a:ahLst/>
            <a:cxnLst/>
            <a:rect l="l" t="t" r="r" b="b"/>
            <a:pathLst>
              <a:path w="3060045" h="3060045">
                <a:moveTo>
                  <a:pt x="0" y="0"/>
                </a:moveTo>
                <a:lnTo>
                  <a:pt x="3060045" y="0"/>
                </a:lnTo>
                <a:lnTo>
                  <a:pt x="3060045" y="3060046"/>
                </a:lnTo>
                <a:lnTo>
                  <a:pt x="0" y="306004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pic>
        <p:nvPicPr>
          <p:cNvPr id="10242" name="image3.jpeg"/>
          <p:cNvPicPr>
            <a:picLocks noChangeAspect="1" noChangeArrowheads="1"/>
          </p:cNvPicPr>
          <p:nvPr/>
        </p:nvPicPr>
        <p:blipFill>
          <a:blip r:embed="rId8"/>
          <a:srcRect/>
          <a:stretch>
            <a:fillRect/>
          </a:stretch>
        </p:blipFill>
        <p:spPr bwMode="auto">
          <a:xfrm>
            <a:off x="11582400" y="9563100"/>
            <a:ext cx="1682750" cy="444500"/>
          </a:xfrm>
          <a:prstGeom prst="rect">
            <a:avLst/>
          </a:prstGeom>
          <a:noFill/>
          <a:ln w="9525">
            <a:noFill/>
            <a:miter lim="800000"/>
            <a:headEnd/>
            <a:tailEnd/>
          </a:ln>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0000"/>
            </a:blip>
            <a:stretch>
              <a:fillRect t="-9259" b="-9259"/>
            </a:stretch>
          </a:blipFill>
        </p:spPr>
      </p:sp>
      <p:sp>
        <p:nvSpPr>
          <p:cNvPr id="3" name="Freeform 3"/>
          <p:cNvSpPr/>
          <p:nvPr/>
        </p:nvSpPr>
        <p:spPr>
          <a:xfrm>
            <a:off x="3597074" y="2078142"/>
            <a:ext cx="11093852" cy="6130716"/>
          </a:xfrm>
          <a:custGeom>
            <a:avLst/>
            <a:gdLst/>
            <a:ahLst/>
            <a:cxnLst/>
            <a:rect l="l" t="t" r="r" b="b"/>
            <a:pathLst>
              <a:path w="11093852" h="6130716">
                <a:moveTo>
                  <a:pt x="0" y="0"/>
                </a:moveTo>
                <a:lnTo>
                  <a:pt x="11093852" y="0"/>
                </a:lnTo>
                <a:lnTo>
                  <a:pt x="11093852" y="6130716"/>
                </a:lnTo>
                <a:lnTo>
                  <a:pt x="0" y="6130716"/>
                </a:lnTo>
                <a:lnTo>
                  <a:pt x="0" y="0"/>
                </a:lnTo>
                <a:close/>
              </a:path>
            </a:pathLst>
          </a:custGeom>
          <a:blipFill>
            <a:blip r:embed="rId3"/>
            <a:stretch>
              <a:fillRect t="-69193"/>
            </a:stretch>
          </a:blipFill>
        </p:spPr>
      </p:sp>
      <p:sp>
        <p:nvSpPr>
          <p:cNvPr id="4" name="Freeform 4"/>
          <p:cNvSpPr/>
          <p:nvPr/>
        </p:nvSpPr>
        <p:spPr>
          <a:xfrm rot="-3026566">
            <a:off x="2840652" y="1152947"/>
            <a:ext cx="3728345" cy="2367499"/>
          </a:xfrm>
          <a:custGeom>
            <a:avLst/>
            <a:gdLst/>
            <a:ahLst/>
            <a:cxnLst/>
            <a:rect l="l" t="t" r="r" b="b"/>
            <a:pathLst>
              <a:path w="3728345" h="2367499">
                <a:moveTo>
                  <a:pt x="0" y="0"/>
                </a:moveTo>
                <a:lnTo>
                  <a:pt x="3728345" y="0"/>
                </a:lnTo>
                <a:lnTo>
                  <a:pt x="3728345" y="2367499"/>
                </a:lnTo>
                <a:lnTo>
                  <a:pt x="0" y="236749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TextBox 5"/>
          <p:cNvSpPr txBox="1"/>
          <p:nvPr/>
        </p:nvSpPr>
        <p:spPr>
          <a:xfrm>
            <a:off x="4913259" y="3040458"/>
            <a:ext cx="8461482" cy="4073271"/>
          </a:xfrm>
          <a:prstGeom prst="rect">
            <a:avLst/>
          </a:prstGeom>
        </p:spPr>
        <p:txBody>
          <a:bodyPr lIns="0" tIns="0" rIns="0" bIns="0" rtlCol="0" anchor="t">
            <a:spAutoFit/>
          </a:bodyPr>
          <a:lstStyle/>
          <a:p>
            <a:pPr algn="ctr">
              <a:lnSpc>
                <a:spcPts val="7872"/>
              </a:lnSpc>
            </a:pPr>
            <a:r>
              <a:rPr lang="en-US" sz="9600">
                <a:solidFill>
                  <a:srgbClr val="443324"/>
                </a:solidFill>
                <a:latin typeface="Gochi Hand"/>
              </a:rPr>
              <a:t>Impacts of the working plan activities for</a:t>
            </a:r>
          </a:p>
          <a:p>
            <a:pPr algn="ctr">
              <a:lnSpc>
                <a:spcPts val="7872"/>
              </a:lnSpc>
            </a:pPr>
            <a:r>
              <a:rPr lang="en-US" sz="9600">
                <a:solidFill>
                  <a:srgbClr val="443324"/>
                </a:solidFill>
                <a:latin typeface="Gochi Hand"/>
              </a:rPr>
              <a:t>the year 2024</a:t>
            </a:r>
          </a:p>
        </p:txBody>
      </p:sp>
      <p:sp>
        <p:nvSpPr>
          <p:cNvPr id="6" name="Freeform 6"/>
          <p:cNvSpPr/>
          <p:nvPr/>
        </p:nvSpPr>
        <p:spPr>
          <a:xfrm rot="7671314">
            <a:off x="11833594" y="6158063"/>
            <a:ext cx="3728345" cy="2367499"/>
          </a:xfrm>
          <a:custGeom>
            <a:avLst/>
            <a:gdLst/>
            <a:ahLst/>
            <a:cxnLst/>
            <a:rect l="l" t="t" r="r" b="b"/>
            <a:pathLst>
              <a:path w="3728345" h="2367499">
                <a:moveTo>
                  <a:pt x="0" y="0"/>
                </a:moveTo>
                <a:lnTo>
                  <a:pt x="3728344" y="0"/>
                </a:lnTo>
                <a:lnTo>
                  <a:pt x="3728344" y="2367499"/>
                </a:lnTo>
                <a:lnTo>
                  <a:pt x="0" y="236749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pic>
        <p:nvPicPr>
          <p:cNvPr id="11266" name="image3.jpeg"/>
          <p:cNvPicPr>
            <a:picLocks noChangeAspect="1" noChangeArrowheads="1"/>
          </p:cNvPicPr>
          <p:nvPr/>
        </p:nvPicPr>
        <p:blipFill>
          <a:blip r:embed="rId6"/>
          <a:srcRect/>
          <a:stretch>
            <a:fillRect/>
          </a:stretch>
        </p:blipFill>
        <p:spPr bwMode="auto">
          <a:xfrm>
            <a:off x="16230600" y="9486900"/>
            <a:ext cx="1682750" cy="444500"/>
          </a:xfrm>
          <a:prstGeom prst="rect">
            <a:avLst/>
          </a:prstGeom>
          <a:noFill/>
          <a:ln w="9525">
            <a:noFill/>
            <a:miter lim="800000"/>
            <a:headEnd/>
            <a:tailEnd/>
          </a:ln>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074" b="-33074"/>
            </a:stretch>
          </a:blipFill>
        </p:spPr>
      </p:sp>
      <p:sp>
        <p:nvSpPr>
          <p:cNvPr id="3" name="Freeform 3"/>
          <p:cNvSpPr/>
          <p:nvPr/>
        </p:nvSpPr>
        <p:spPr>
          <a:xfrm rot="-5400000">
            <a:off x="5255655" y="-1829852"/>
            <a:ext cx="7776691" cy="13946704"/>
          </a:xfrm>
          <a:custGeom>
            <a:avLst/>
            <a:gdLst/>
            <a:ahLst/>
            <a:cxnLst/>
            <a:rect l="l" t="t" r="r" b="b"/>
            <a:pathLst>
              <a:path w="7776691" h="13946704">
                <a:moveTo>
                  <a:pt x="0" y="0"/>
                </a:moveTo>
                <a:lnTo>
                  <a:pt x="7776690" y="0"/>
                </a:lnTo>
                <a:lnTo>
                  <a:pt x="7776690" y="13946704"/>
                </a:lnTo>
                <a:lnTo>
                  <a:pt x="0" y="13946704"/>
                </a:lnTo>
                <a:lnTo>
                  <a:pt x="0" y="0"/>
                </a:lnTo>
                <a:close/>
              </a:path>
            </a:pathLst>
          </a:custGeom>
          <a:blipFill>
            <a:blip r:embed="rId3"/>
            <a:stretch>
              <a:fillRect t="-2862" r="-45997" b="-2862"/>
            </a:stretch>
          </a:blipFill>
        </p:spPr>
      </p:sp>
      <p:sp>
        <p:nvSpPr>
          <p:cNvPr id="4" name="TextBox 4"/>
          <p:cNvSpPr txBox="1"/>
          <p:nvPr/>
        </p:nvSpPr>
        <p:spPr>
          <a:xfrm>
            <a:off x="2658298" y="2575009"/>
            <a:ext cx="12901223" cy="6309420"/>
          </a:xfrm>
          <a:prstGeom prst="rect">
            <a:avLst/>
          </a:prstGeom>
        </p:spPr>
        <p:txBody>
          <a:bodyPr lIns="0" tIns="0" rIns="0" bIns="0" rtlCol="0" anchor="t">
            <a:spAutoFit/>
          </a:bodyPr>
          <a:lstStyle/>
          <a:p>
            <a:pPr algn="ctr">
              <a:lnSpc>
                <a:spcPts val="3691"/>
              </a:lnSpc>
            </a:pPr>
            <a:r>
              <a:rPr lang="en-US" sz="2494" dirty="0">
                <a:solidFill>
                  <a:srgbClr val="443324"/>
                </a:solidFill>
                <a:latin typeface="Now"/>
              </a:rPr>
              <a:t> </a:t>
            </a:r>
            <a:r>
              <a:rPr lang="en-US" sz="2494" dirty="0" err="1">
                <a:solidFill>
                  <a:srgbClr val="443324"/>
                </a:solidFill>
                <a:latin typeface="Now"/>
              </a:rPr>
              <a:t>Monopatia</a:t>
            </a:r>
            <a:r>
              <a:rPr lang="en-US" sz="2494" dirty="0">
                <a:solidFill>
                  <a:srgbClr val="443324"/>
                </a:solidFill>
                <a:latin typeface="Now"/>
              </a:rPr>
              <a:t> </a:t>
            </a:r>
            <a:r>
              <a:rPr lang="en-US" sz="2494" dirty="0" err="1">
                <a:solidFill>
                  <a:srgbClr val="443324"/>
                </a:solidFill>
                <a:latin typeface="Now"/>
              </a:rPr>
              <a:t>Allileggiis</a:t>
            </a:r>
            <a:r>
              <a:rPr lang="en-US" sz="2494" dirty="0">
                <a:solidFill>
                  <a:srgbClr val="443324"/>
                </a:solidFill>
                <a:latin typeface="Now"/>
              </a:rPr>
              <a:t> and the other members of our network plans to </a:t>
            </a:r>
            <a:r>
              <a:rPr lang="en-US" sz="2494" dirty="0">
                <a:solidFill>
                  <a:srgbClr val="443324"/>
                </a:solidFill>
                <a:latin typeface="Now Bold"/>
              </a:rPr>
              <a:t>involve more than 140 young people</a:t>
            </a:r>
            <a:r>
              <a:rPr lang="en-US" sz="2494" dirty="0">
                <a:solidFill>
                  <a:srgbClr val="443324"/>
                </a:solidFill>
                <a:latin typeface="Now"/>
              </a:rPr>
              <a:t> including youngsters with few opportunities </a:t>
            </a:r>
            <a:r>
              <a:rPr lang="en-US" sz="2494" dirty="0">
                <a:solidFill>
                  <a:srgbClr val="443324"/>
                </a:solidFill>
                <a:latin typeface="Now Bold"/>
              </a:rPr>
              <a:t>in the youth exchanges, mobility projects and in volunteering projects</a:t>
            </a:r>
            <a:r>
              <a:rPr lang="en-US" sz="2494" dirty="0">
                <a:solidFill>
                  <a:srgbClr val="443324"/>
                </a:solidFill>
                <a:latin typeface="Now"/>
              </a:rPr>
              <a:t> related to environmental protection, youth inclusion and participation, solidarity and cultural diversity planned under our networking cooperation.</a:t>
            </a:r>
          </a:p>
          <a:p>
            <a:pPr algn="ctr">
              <a:lnSpc>
                <a:spcPts val="1184"/>
              </a:lnSpc>
            </a:pPr>
            <a:endParaRPr lang="en-US" sz="2494" dirty="0">
              <a:solidFill>
                <a:srgbClr val="443324"/>
              </a:solidFill>
              <a:latin typeface="Now"/>
            </a:endParaRPr>
          </a:p>
          <a:p>
            <a:pPr algn="ctr">
              <a:lnSpc>
                <a:spcPts val="3691"/>
              </a:lnSpc>
            </a:pPr>
            <a:r>
              <a:rPr lang="en-US" sz="2494" dirty="0">
                <a:solidFill>
                  <a:srgbClr val="443324"/>
                </a:solidFill>
                <a:latin typeface="Now"/>
              </a:rPr>
              <a:t>We aim to </a:t>
            </a:r>
            <a:r>
              <a:rPr lang="en-US" sz="2494" dirty="0">
                <a:solidFill>
                  <a:srgbClr val="443324"/>
                </a:solidFill>
                <a:latin typeface="Now Bold"/>
              </a:rPr>
              <a:t>involve more than 150 young people through workshops, debates, focus groups</a:t>
            </a:r>
            <a:r>
              <a:rPr lang="en-US" sz="2494" dirty="0">
                <a:solidFill>
                  <a:srgbClr val="443324"/>
                </a:solidFill>
                <a:latin typeface="Now"/>
              </a:rPr>
              <a:t> about youth spaces and community engagement.</a:t>
            </a:r>
          </a:p>
          <a:p>
            <a:pPr algn="ctr">
              <a:lnSpc>
                <a:spcPts val="1184"/>
              </a:lnSpc>
            </a:pPr>
            <a:endParaRPr lang="en-US" sz="2494" dirty="0">
              <a:solidFill>
                <a:srgbClr val="443324"/>
              </a:solidFill>
              <a:latin typeface="Now"/>
            </a:endParaRPr>
          </a:p>
          <a:p>
            <a:pPr algn="ctr">
              <a:lnSpc>
                <a:spcPts val="3691"/>
              </a:lnSpc>
            </a:pPr>
            <a:r>
              <a:rPr lang="en-US" sz="2494" dirty="0">
                <a:solidFill>
                  <a:srgbClr val="443324"/>
                </a:solidFill>
                <a:latin typeface="Now"/>
              </a:rPr>
              <a:t>We will </a:t>
            </a:r>
            <a:r>
              <a:rPr lang="en-US" sz="2494" dirty="0">
                <a:solidFill>
                  <a:srgbClr val="443324"/>
                </a:solidFill>
                <a:latin typeface="Now Bold"/>
              </a:rPr>
              <a:t>offer distance tutoring to 300 young people</a:t>
            </a:r>
            <a:r>
              <a:rPr lang="en-US" sz="2494" dirty="0">
                <a:solidFill>
                  <a:srgbClr val="443324"/>
                </a:solidFill>
                <a:latin typeface="Now"/>
              </a:rPr>
              <a:t> (minimum) benefiting from our learning platforms mentioned above.</a:t>
            </a:r>
          </a:p>
          <a:p>
            <a:pPr algn="ctr">
              <a:lnSpc>
                <a:spcPts val="1184"/>
              </a:lnSpc>
            </a:pPr>
            <a:endParaRPr lang="en-US" sz="2494" dirty="0">
              <a:solidFill>
                <a:srgbClr val="443324"/>
              </a:solidFill>
              <a:latin typeface="Now"/>
            </a:endParaRPr>
          </a:p>
          <a:p>
            <a:pPr algn="ctr">
              <a:lnSpc>
                <a:spcPts val="3691"/>
              </a:lnSpc>
            </a:pPr>
            <a:r>
              <a:rPr lang="en-US" sz="2494" dirty="0">
                <a:solidFill>
                  <a:srgbClr val="443324"/>
                </a:solidFill>
                <a:latin typeface="Now"/>
              </a:rPr>
              <a:t>We're going to </a:t>
            </a:r>
            <a:r>
              <a:rPr lang="en-US" sz="2494" dirty="0">
                <a:solidFill>
                  <a:srgbClr val="443324"/>
                </a:solidFill>
                <a:latin typeface="Now Bold"/>
              </a:rPr>
              <a:t>raise awareness</a:t>
            </a:r>
            <a:r>
              <a:rPr lang="en-US" sz="2494" dirty="0">
                <a:solidFill>
                  <a:srgbClr val="443324"/>
                </a:solidFill>
                <a:latin typeface="Now"/>
              </a:rPr>
              <a:t> at least 400 young people about the value of taking part in the European elections.</a:t>
            </a:r>
          </a:p>
          <a:p>
            <a:pPr algn="ctr">
              <a:lnSpc>
                <a:spcPts val="1184"/>
              </a:lnSpc>
            </a:pPr>
            <a:endParaRPr lang="en-US" sz="2494" dirty="0">
              <a:solidFill>
                <a:srgbClr val="443324"/>
              </a:solidFill>
              <a:latin typeface="Now"/>
            </a:endParaRPr>
          </a:p>
          <a:p>
            <a:pPr algn="ctr">
              <a:lnSpc>
                <a:spcPts val="3691"/>
              </a:lnSpc>
            </a:pPr>
            <a:r>
              <a:rPr lang="en-US" sz="2494" dirty="0">
                <a:solidFill>
                  <a:srgbClr val="443324"/>
                </a:solidFill>
                <a:latin typeface="Now"/>
              </a:rPr>
              <a:t>The GIS cartographic network will </a:t>
            </a:r>
            <a:r>
              <a:rPr lang="en-US" dirty="0">
                <a:solidFill>
                  <a:srgbClr val="443324"/>
                </a:solidFill>
                <a:latin typeface="Now Bold"/>
              </a:rPr>
              <a:t>promote youth </a:t>
            </a:r>
            <a:r>
              <a:rPr lang="en-US" dirty="0" smtClean="0">
                <a:solidFill>
                  <a:srgbClr val="443324"/>
                </a:solidFill>
                <a:latin typeface="Now Bold"/>
              </a:rPr>
              <a:t>initiatives &amp; activities of our </a:t>
            </a:r>
            <a:r>
              <a:rPr lang="en-US" dirty="0" err="1" smtClean="0">
                <a:solidFill>
                  <a:srgbClr val="443324"/>
                </a:solidFill>
                <a:latin typeface="Now Bold"/>
              </a:rPr>
              <a:t>NGos</a:t>
            </a:r>
            <a:endParaRPr lang="en-US" sz="2494" dirty="0">
              <a:solidFill>
                <a:srgbClr val="443324"/>
              </a:solidFill>
              <a:latin typeface="Now"/>
            </a:endParaRPr>
          </a:p>
        </p:txBody>
      </p:sp>
      <p:sp>
        <p:nvSpPr>
          <p:cNvPr id="5" name="TextBox 5"/>
          <p:cNvSpPr txBox="1"/>
          <p:nvPr/>
        </p:nvSpPr>
        <p:spPr>
          <a:xfrm>
            <a:off x="4365651" y="1695209"/>
            <a:ext cx="9486517" cy="842778"/>
          </a:xfrm>
          <a:prstGeom prst="rect">
            <a:avLst/>
          </a:prstGeom>
        </p:spPr>
        <p:txBody>
          <a:bodyPr lIns="0" tIns="0" rIns="0" bIns="0" rtlCol="0" anchor="t">
            <a:spAutoFit/>
          </a:bodyPr>
          <a:lstStyle/>
          <a:p>
            <a:pPr algn="ctr">
              <a:lnSpc>
                <a:spcPts val="5535"/>
              </a:lnSpc>
            </a:pPr>
            <a:r>
              <a:rPr lang="en-US" sz="6750">
                <a:solidFill>
                  <a:srgbClr val="443324"/>
                </a:solidFill>
                <a:latin typeface="Bryndan Write"/>
              </a:rPr>
              <a:t>For the year 2024:</a:t>
            </a:r>
          </a:p>
        </p:txBody>
      </p:sp>
      <p:sp>
        <p:nvSpPr>
          <p:cNvPr id="6" name="Freeform 6"/>
          <p:cNvSpPr/>
          <p:nvPr/>
        </p:nvSpPr>
        <p:spPr>
          <a:xfrm>
            <a:off x="659452" y="6961971"/>
            <a:ext cx="3402500" cy="3006572"/>
          </a:xfrm>
          <a:custGeom>
            <a:avLst/>
            <a:gdLst/>
            <a:ahLst/>
            <a:cxnLst/>
            <a:rect l="l" t="t" r="r" b="b"/>
            <a:pathLst>
              <a:path w="3402500" h="3006572">
                <a:moveTo>
                  <a:pt x="0" y="0"/>
                </a:moveTo>
                <a:lnTo>
                  <a:pt x="3402499" y="0"/>
                </a:lnTo>
                <a:lnTo>
                  <a:pt x="3402499" y="3006572"/>
                </a:lnTo>
                <a:lnTo>
                  <a:pt x="0" y="30065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rot="-1391118">
            <a:off x="13368894" y="-2941338"/>
            <a:ext cx="3665666" cy="3796829"/>
          </a:xfrm>
          <a:custGeom>
            <a:avLst/>
            <a:gdLst/>
            <a:ahLst/>
            <a:cxnLst/>
            <a:rect l="l" t="t" r="r" b="b"/>
            <a:pathLst>
              <a:path w="3665666" h="3796829">
                <a:moveTo>
                  <a:pt x="0" y="0"/>
                </a:moveTo>
                <a:lnTo>
                  <a:pt x="3665666" y="0"/>
                </a:lnTo>
                <a:lnTo>
                  <a:pt x="3665666" y="3796829"/>
                </a:lnTo>
                <a:lnTo>
                  <a:pt x="0" y="379682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15559521" y="6167823"/>
            <a:ext cx="1382052" cy="3090477"/>
          </a:xfrm>
          <a:custGeom>
            <a:avLst/>
            <a:gdLst/>
            <a:ahLst/>
            <a:cxnLst/>
            <a:rect l="l" t="t" r="r" b="b"/>
            <a:pathLst>
              <a:path w="1382052" h="3090477">
                <a:moveTo>
                  <a:pt x="0" y="0"/>
                </a:moveTo>
                <a:lnTo>
                  <a:pt x="1382052" y="0"/>
                </a:lnTo>
                <a:lnTo>
                  <a:pt x="1382052" y="3090477"/>
                </a:lnTo>
                <a:lnTo>
                  <a:pt x="0" y="3090477"/>
                </a:lnTo>
                <a:lnTo>
                  <a:pt x="0" y="0"/>
                </a:lnTo>
                <a:close/>
              </a:path>
            </a:pathLst>
          </a:custGeom>
          <a:blipFill>
            <a:blip r:embed="rId8" cstate="print">
              <a:extLst>
                <a:ext uri="{96DAC541-7B7A-43D3-8B79-37D633B846F1}">
                  <asvg:svgBlip xmlns="" xmlns:asvg="http://schemas.microsoft.com/office/drawing/2016/SVG/main" r:embed="rId9"/>
                </a:ext>
              </a:extLst>
            </a:blip>
            <a:stretch>
              <a:fillRect/>
            </a:stretch>
          </a:blipFill>
        </p:spPr>
      </p:sp>
      <p:pic>
        <p:nvPicPr>
          <p:cNvPr id="12290" name="image3.jpeg"/>
          <p:cNvPicPr>
            <a:picLocks noChangeAspect="1" noChangeArrowheads="1"/>
          </p:cNvPicPr>
          <p:nvPr/>
        </p:nvPicPr>
        <p:blipFill>
          <a:blip r:embed="rId10"/>
          <a:srcRect/>
          <a:stretch>
            <a:fillRect/>
          </a:stretch>
        </p:blipFill>
        <p:spPr bwMode="auto">
          <a:xfrm>
            <a:off x="16078200" y="9639300"/>
            <a:ext cx="1682750" cy="444500"/>
          </a:xfrm>
          <a:prstGeom prst="rect">
            <a:avLst/>
          </a:prstGeom>
          <a:noFill/>
          <a:ln w="9525">
            <a:noFill/>
            <a:miter lim="800000"/>
            <a:headEnd/>
            <a:tailEnd/>
          </a:ln>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074" b="-33074"/>
            </a:stretch>
          </a:blipFill>
        </p:spPr>
      </p:sp>
      <p:sp>
        <p:nvSpPr>
          <p:cNvPr id="3" name="Freeform 3"/>
          <p:cNvSpPr/>
          <p:nvPr/>
        </p:nvSpPr>
        <p:spPr>
          <a:xfrm>
            <a:off x="11853680" y="3239003"/>
            <a:ext cx="4368814" cy="6019297"/>
          </a:xfrm>
          <a:custGeom>
            <a:avLst/>
            <a:gdLst/>
            <a:ahLst/>
            <a:cxnLst/>
            <a:rect l="l" t="t" r="r" b="b"/>
            <a:pathLst>
              <a:path w="4368814" h="6019297">
                <a:moveTo>
                  <a:pt x="0" y="0"/>
                </a:moveTo>
                <a:lnTo>
                  <a:pt x="4368814" y="0"/>
                </a:lnTo>
                <a:lnTo>
                  <a:pt x="4368814" y="6019297"/>
                </a:lnTo>
                <a:lnTo>
                  <a:pt x="0" y="6019297"/>
                </a:lnTo>
                <a:lnTo>
                  <a:pt x="0" y="0"/>
                </a:lnTo>
                <a:close/>
              </a:path>
            </a:pathLst>
          </a:custGeom>
          <a:blipFill>
            <a:blip r:embed="rId3">
              <a:extLst>
                <a:ext uri="{96DAC541-7B7A-43D3-8B79-37D633B846F1}">
                  <asvg:svgBlip xmlns="" xmlns:asvg="http://schemas.microsoft.com/office/drawing/2016/SVG/main" r:embed="rId4"/>
                </a:ext>
              </a:extLst>
            </a:blip>
            <a:stretch>
              <a:fillRect r="-55779" b="-44261"/>
            </a:stretch>
          </a:blipFill>
        </p:spPr>
      </p:sp>
      <p:sp>
        <p:nvSpPr>
          <p:cNvPr id="4" name="TextBox 4"/>
          <p:cNvSpPr txBox="1"/>
          <p:nvPr/>
        </p:nvSpPr>
        <p:spPr>
          <a:xfrm>
            <a:off x="12269582" y="5443634"/>
            <a:ext cx="3537010" cy="1970149"/>
          </a:xfrm>
          <a:prstGeom prst="rect">
            <a:avLst/>
          </a:prstGeom>
        </p:spPr>
        <p:txBody>
          <a:bodyPr lIns="0" tIns="0" rIns="0" bIns="0" rtlCol="0" anchor="t">
            <a:spAutoFit/>
          </a:bodyPr>
          <a:lstStyle/>
          <a:p>
            <a:pPr>
              <a:lnSpc>
                <a:spcPts val="3192"/>
              </a:lnSpc>
            </a:pPr>
            <a:r>
              <a:rPr lang="en-US" sz="1900">
                <a:solidFill>
                  <a:srgbClr val="443324"/>
                </a:solidFill>
                <a:latin typeface="Now"/>
              </a:rPr>
              <a:t>Gain a deeper understanding of societal issues and develop a commitment to addressing them.</a:t>
            </a:r>
          </a:p>
          <a:p>
            <a:pPr>
              <a:lnSpc>
                <a:spcPts val="3192"/>
              </a:lnSpc>
            </a:pPr>
            <a:endParaRPr lang="en-US" sz="1900">
              <a:solidFill>
                <a:srgbClr val="443324"/>
              </a:solidFill>
              <a:latin typeface="Now"/>
            </a:endParaRPr>
          </a:p>
        </p:txBody>
      </p:sp>
      <p:sp>
        <p:nvSpPr>
          <p:cNvPr id="5" name="TextBox 5"/>
          <p:cNvSpPr txBox="1"/>
          <p:nvPr/>
        </p:nvSpPr>
        <p:spPr>
          <a:xfrm>
            <a:off x="3687259" y="1628775"/>
            <a:ext cx="10913483" cy="991248"/>
          </a:xfrm>
          <a:prstGeom prst="rect">
            <a:avLst/>
          </a:prstGeom>
        </p:spPr>
        <p:txBody>
          <a:bodyPr lIns="0" tIns="0" rIns="0" bIns="0" rtlCol="0" anchor="t">
            <a:spAutoFit/>
          </a:bodyPr>
          <a:lstStyle/>
          <a:p>
            <a:pPr algn="ctr">
              <a:lnSpc>
                <a:spcPts val="6970"/>
              </a:lnSpc>
            </a:pPr>
            <a:r>
              <a:rPr lang="en-US" sz="8500">
                <a:solidFill>
                  <a:srgbClr val="443324"/>
                </a:solidFill>
                <a:latin typeface="Gochi Hand"/>
              </a:rPr>
              <a:t>Those activities can:</a:t>
            </a:r>
          </a:p>
        </p:txBody>
      </p:sp>
      <p:sp>
        <p:nvSpPr>
          <p:cNvPr id="6" name="Freeform 6"/>
          <p:cNvSpPr/>
          <p:nvPr/>
        </p:nvSpPr>
        <p:spPr>
          <a:xfrm>
            <a:off x="6958195" y="3239003"/>
            <a:ext cx="4368814" cy="6019297"/>
          </a:xfrm>
          <a:custGeom>
            <a:avLst/>
            <a:gdLst/>
            <a:ahLst/>
            <a:cxnLst/>
            <a:rect l="l" t="t" r="r" b="b"/>
            <a:pathLst>
              <a:path w="4368814" h="6019297">
                <a:moveTo>
                  <a:pt x="0" y="0"/>
                </a:moveTo>
                <a:lnTo>
                  <a:pt x="4368815" y="0"/>
                </a:lnTo>
                <a:lnTo>
                  <a:pt x="4368815" y="6019297"/>
                </a:lnTo>
                <a:lnTo>
                  <a:pt x="0" y="6019297"/>
                </a:lnTo>
                <a:lnTo>
                  <a:pt x="0" y="0"/>
                </a:lnTo>
                <a:close/>
              </a:path>
            </a:pathLst>
          </a:custGeom>
          <a:blipFill>
            <a:blip r:embed="rId3">
              <a:extLst>
                <a:ext uri="{96DAC541-7B7A-43D3-8B79-37D633B846F1}">
                  <asvg:svgBlip xmlns="" xmlns:asvg="http://schemas.microsoft.com/office/drawing/2016/SVG/main" r:embed="rId4"/>
                </a:ext>
              </a:extLst>
            </a:blip>
            <a:stretch>
              <a:fillRect r="-55779" b="-44261"/>
            </a:stretch>
          </a:blipFill>
        </p:spPr>
      </p:sp>
      <p:sp>
        <p:nvSpPr>
          <p:cNvPr id="7" name="TextBox 7"/>
          <p:cNvSpPr txBox="1"/>
          <p:nvPr/>
        </p:nvSpPr>
        <p:spPr>
          <a:xfrm>
            <a:off x="7374098" y="5434109"/>
            <a:ext cx="3537010" cy="2841623"/>
          </a:xfrm>
          <a:prstGeom prst="rect">
            <a:avLst/>
          </a:prstGeom>
        </p:spPr>
        <p:txBody>
          <a:bodyPr lIns="0" tIns="0" rIns="0" bIns="0" rtlCol="0" anchor="t">
            <a:spAutoFit/>
          </a:bodyPr>
          <a:lstStyle/>
          <a:p>
            <a:pPr>
              <a:lnSpc>
                <a:spcPts val="3230"/>
              </a:lnSpc>
            </a:pPr>
            <a:r>
              <a:rPr lang="en-US" sz="1900">
                <a:solidFill>
                  <a:srgbClr val="443324"/>
                </a:solidFill>
                <a:latin typeface="Now"/>
              </a:rPr>
              <a:t>Expose young people to diverse cultures and perspectives, fostering cultural awareness, tolerance, and intercultural competence.</a:t>
            </a:r>
          </a:p>
          <a:p>
            <a:pPr>
              <a:lnSpc>
                <a:spcPts val="3230"/>
              </a:lnSpc>
            </a:pPr>
            <a:endParaRPr lang="en-US" sz="1900">
              <a:solidFill>
                <a:srgbClr val="443324"/>
              </a:solidFill>
              <a:latin typeface="Now"/>
            </a:endParaRPr>
          </a:p>
        </p:txBody>
      </p:sp>
      <p:sp>
        <p:nvSpPr>
          <p:cNvPr id="8" name="Freeform 8"/>
          <p:cNvSpPr/>
          <p:nvPr/>
        </p:nvSpPr>
        <p:spPr>
          <a:xfrm>
            <a:off x="2065506" y="3239003"/>
            <a:ext cx="4368814" cy="6019297"/>
          </a:xfrm>
          <a:custGeom>
            <a:avLst/>
            <a:gdLst/>
            <a:ahLst/>
            <a:cxnLst/>
            <a:rect l="l" t="t" r="r" b="b"/>
            <a:pathLst>
              <a:path w="4368814" h="6019297">
                <a:moveTo>
                  <a:pt x="0" y="0"/>
                </a:moveTo>
                <a:lnTo>
                  <a:pt x="4368814" y="0"/>
                </a:lnTo>
                <a:lnTo>
                  <a:pt x="4368814" y="6019297"/>
                </a:lnTo>
                <a:lnTo>
                  <a:pt x="0" y="6019297"/>
                </a:lnTo>
                <a:lnTo>
                  <a:pt x="0" y="0"/>
                </a:lnTo>
                <a:close/>
              </a:path>
            </a:pathLst>
          </a:custGeom>
          <a:blipFill>
            <a:blip r:embed="rId3">
              <a:extLst>
                <a:ext uri="{96DAC541-7B7A-43D3-8B79-37D633B846F1}">
                  <asvg:svgBlip xmlns="" xmlns:asvg="http://schemas.microsoft.com/office/drawing/2016/SVG/main" r:embed="rId4"/>
                </a:ext>
              </a:extLst>
            </a:blip>
            <a:stretch>
              <a:fillRect r="-55779" b="-44261"/>
            </a:stretch>
          </a:blipFill>
        </p:spPr>
      </p:sp>
      <p:sp>
        <p:nvSpPr>
          <p:cNvPr id="9" name="TextBox 9"/>
          <p:cNvSpPr txBox="1"/>
          <p:nvPr/>
        </p:nvSpPr>
        <p:spPr>
          <a:xfrm>
            <a:off x="2405208" y="5415059"/>
            <a:ext cx="3779629" cy="4056504"/>
          </a:xfrm>
          <a:prstGeom prst="rect">
            <a:avLst/>
          </a:prstGeom>
        </p:spPr>
        <p:txBody>
          <a:bodyPr lIns="0" tIns="0" rIns="0" bIns="0" rtlCol="0" anchor="t">
            <a:spAutoFit/>
          </a:bodyPr>
          <a:lstStyle/>
          <a:p>
            <a:pPr>
              <a:lnSpc>
                <a:spcPts val="3294"/>
              </a:lnSpc>
            </a:pPr>
            <a:r>
              <a:rPr lang="en-US" sz="1800">
                <a:solidFill>
                  <a:srgbClr val="443324"/>
                </a:solidFill>
                <a:latin typeface="Now"/>
              </a:rPr>
              <a:t>Provide the beneficiaries with opportunities for personal growth, increased self-confidence, and enhanced social skills. Participants often gain a greater sense of responsibility, leadership abilities, and improved communication and teamwork skills.</a:t>
            </a:r>
          </a:p>
          <a:p>
            <a:pPr>
              <a:lnSpc>
                <a:spcPts val="3294"/>
              </a:lnSpc>
            </a:pPr>
            <a:endParaRPr lang="en-US" sz="1800">
              <a:solidFill>
                <a:srgbClr val="443324"/>
              </a:solidFill>
              <a:latin typeface="Now"/>
            </a:endParaRPr>
          </a:p>
        </p:txBody>
      </p:sp>
      <p:sp>
        <p:nvSpPr>
          <p:cNvPr id="10" name="TextBox 10"/>
          <p:cNvSpPr txBox="1"/>
          <p:nvPr/>
        </p:nvSpPr>
        <p:spPr>
          <a:xfrm>
            <a:off x="3272287" y="4208906"/>
            <a:ext cx="1955253" cy="1174749"/>
          </a:xfrm>
          <a:prstGeom prst="rect">
            <a:avLst/>
          </a:prstGeom>
        </p:spPr>
        <p:txBody>
          <a:bodyPr lIns="0" tIns="0" rIns="0" bIns="0" rtlCol="0" anchor="t">
            <a:spAutoFit/>
          </a:bodyPr>
          <a:lstStyle/>
          <a:p>
            <a:pPr marL="0" lvl="1" indent="0" algn="ctr">
              <a:lnSpc>
                <a:spcPts val="8074"/>
              </a:lnSpc>
              <a:spcBef>
                <a:spcPct val="0"/>
              </a:spcBef>
            </a:pPr>
            <a:r>
              <a:rPr lang="en-US" sz="8499" u="none">
                <a:solidFill>
                  <a:srgbClr val="443324"/>
                </a:solidFill>
                <a:latin typeface="Bryndan Write Bold"/>
              </a:rPr>
              <a:t>1</a:t>
            </a:r>
          </a:p>
        </p:txBody>
      </p:sp>
      <p:sp>
        <p:nvSpPr>
          <p:cNvPr id="11" name="TextBox 11"/>
          <p:cNvSpPr txBox="1"/>
          <p:nvPr/>
        </p:nvSpPr>
        <p:spPr>
          <a:xfrm>
            <a:off x="8166374" y="4208906"/>
            <a:ext cx="1955253" cy="1174749"/>
          </a:xfrm>
          <a:prstGeom prst="rect">
            <a:avLst/>
          </a:prstGeom>
        </p:spPr>
        <p:txBody>
          <a:bodyPr lIns="0" tIns="0" rIns="0" bIns="0" rtlCol="0" anchor="t">
            <a:spAutoFit/>
          </a:bodyPr>
          <a:lstStyle/>
          <a:p>
            <a:pPr marL="0" lvl="1" indent="0" algn="ctr">
              <a:lnSpc>
                <a:spcPts val="8074"/>
              </a:lnSpc>
              <a:spcBef>
                <a:spcPct val="0"/>
              </a:spcBef>
            </a:pPr>
            <a:r>
              <a:rPr lang="en-US" sz="8499" u="none">
                <a:solidFill>
                  <a:srgbClr val="443324"/>
                </a:solidFill>
                <a:latin typeface="Bryndan Write Bold"/>
              </a:rPr>
              <a:t>2</a:t>
            </a:r>
          </a:p>
        </p:txBody>
      </p:sp>
      <p:sp>
        <p:nvSpPr>
          <p:cNvPr id="12" name="TextBox 12"/>
          <p:cNvSpPr txBox="1"/>
          <p:nvPr/>
        </p:nvSpPr>
        <p:spPr>
          <a:xfrm>
            <a:off x="13060560" y="4208906"/>
            <a:ext cx="1955253" cy="1174749"/>
          </a:xfrm>
          <a:prstGeom prst="rect">
            <a:avLst/>
          </a:prstGeom>
        </p:spPr>
        <p:txBody>
          <a:bodyPr lIns="0" tIns="0" rIns="0" bIns="0" rtlCol="0" anchor="t">
            <a:spAutoFit/>
          </a:bodyPr>
          <a:lstStyle/>
          <a:p>
            <a:pPr marL="0" lvl="1" indent="0" algn="ctr">
              <a:lnSpc>
                <a:spcPts val="8074"/>
              </a:lnSpc>
              <a:spcBef>
                <a:spcPct val="0"/>
              </a:spcBef>
            </a:pPr>
            <a:r>
              <a:rPr lang="en-US" sz="8499" u="none">
                <a:solidFill>
                  <a:srgbClr val="443324"/>
                </a:solidFill>
                <a:latin typeface="Bryndan Write Bold"/>
              </a:rPr>
              <a:t>3</a:t>
            </a:r>
          </a:p>
        </p:txBody>
      </p:sp>
      <p:sp>
        <p:nvSpPr>
          <p:cNvPr id="13" name="Freeform 13"/>
          <p:cNvSpPr/>
          <p:nvPr/>
        </p:nvSpPr>
        <p:spPr>
          <a:xfrm flipH="1">
            <a:off x="-475825" y="581641"/>
            <a:ext cx="4418750" cy="1735364"/>
          </a:xfrm>
          <a:custGeom>
            <a:avLst/>
            <a:gdLst/>
            <a:ahLst/>
            <a:cxnLst/>
            <a:rect l="l" t="t" r="r" b="b"/>
            <a:pathLst>
              <a:path w="4418750" h="1735364">
                <a:moveTo>
                  <a:pt x="4418750" y="0"/>
                </a:moveTo>
                <a:lnTo>
                  <a:pt x="0" y="0"/>
                </a:lnTo>
                <a:lnTo>
                  <a:pt x="0" y="1735364"/>
                </a:lnTo>
                <a:lnTo>
                  <a:pt x="4418750" y="1735364"/>
                </a:lnTo>
                <a:lnTo>
                  <a:pt x="441875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4" name="Freeform 14"/>
          <p:cNvSpPr/>
          <p:nvPr/>
        </p:nvSpPr>
        <p:spPr>
          <a:xfrm>
            <a:off x="13060461" y="467942"/>
            <a:ext cx="6632619" cy="1121516"/>
          </a:xfrm>
          <a:custGeom>
            <a:avLst/>
            <a:gdLst/>
            <a:ahLst/>
            <a:cxnLst/>
            <a:rect l="l" t="t" r="r" b="b"/>
            <a:pathLst>
              <a:path w="6632619" h="1121516">
                <a:moveTo>
                  <a:pt x="0" y="0"/>
                </a:moveTo>
                <a:lnTo>
                  <a:pt x="6632619" y="0"/>
                </a:lnTo>
                <a:lnTo>
                  <a:pt x="6632619" y="1121516"/>
                </a:lnTo>
                <a:lnTo>
                  <a:pt x="0" y="112151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pic>
        <p:nvPicPr>
          <p:cNvPr id="13314" name="image3.jpeg"/>
          <p:cNvPicPr>
            <a:picLocks noChangeAspect="1" noChangeArrowheads="1"/>
          </p:cNvPicPr>
          <p:nvPr/>
        </p:nvPicPr>
        <p:blipFill>
          <a:blip r:embed="rId9"/>
          <a:srcRect/>
          <a:stretch>
            <a:fillRect/>
          </a:stretch>
        </p:blipFill>
        <p:spPr bwMode="auto">
          <a:xfrm>
            <a:off x="16154400" y="9563100"/>
            <a:ext cx="1682750" cy="444500"/>
          </a:xfrm>
          <a:prstGeom prst="rect">
            <a:avLst/>
          </a:prstGeom>
          <a:noFill/>
          <a:ln w="9525">
            <a:noFill/>
            <a:miter lim="800000"/>
            <a:headEnd/>
            <a:tailEnd/>
          </a:ln>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074" b="-33074"/>
            </a:stretch>
          </a:blipFill>
        </p:spPr>
      </p:sp>
      <p:sp>
        <p:nvSpPr>
          <p:cNvPr id="3" name="Freeform 3"/>
          <p:cNvSpPr/>
          <p:nvPr/>
        </p:nvSpPr>
        <p:spPr>
          <a:xfrm>
            <a:off x="9389197" y="3519945"/>
            <a:ext cx="4067900" cy="5604701"/>
          </a:xfrm>
          <a:custGeom>
            <a:avLst/>
            <a:gdLst/>
            <a:ahLst/>
            <a:cxnLst/>
            <a:rect l="l" t="t" r="r" b="b"/>
            <a:pathLst>
              <a:path w="4067900" h="5604701">
                <a:moveTo>
                  <a:pt x="0" y="0"/>
                </a:moveTo>
                <a:lnTo>
                  <a:pt x="4067900" y="0"/>
                </a:lnTo>
                <a:lnTo>
                  <a:pt x="4067900" y="5604701"/>
                </a:lnTo>
                <a:lnTo>
                  <a:pt x="0" y="5604701"/>
                </a:lnTo>
                <a:lnTo>
                  <a:pt x="0" y="0"/>
                </a:lnTo>
                <a:close/>
              </a:path>
            </a:pathLst>
          </a:custGeom>
          <a:blipFill>
            <a:blip r:embed="rId3">
              <a:extLst>
                <a:ext uri="{96DAC541-7B7A-43D3-8B79-37D633B846F1}">
                  <asvg:svgBlip xmlns="" xmlns:asvg="http://schemas.microsoft.com/office/drawing/2016/SVG/main" r:embed="rId4"/>
                </a:ext>
              </a:extLst>
            </a:blip>
            <a:stretch>
              <a:fillRect r="-55779" b="-44261"/>
            </a:stretch>
          </a:blipFill>
        </p:spPr>
      </p:sp>
      <p:sp>
        <p:nvSpPr>
          <p:cNvPr id="4" name="TextBox 4"/>
          <p:cNvSpPr txBox="1"/>
          <p:nvPr/>
        </p:nvSpPr>
        <p:spPr>
          <a:xfrm>
            <a:off x="9776453" y="5566822"/>
            <a:ext cx="3293388" cy="3679571"/>
          </a:xfrm>
          <a:prstGeom prst="rect">
            <a:avLst/>
          </a:prstGeom>
        </p:spPr>
        <p:txBody>
          <a:bodyPr lIns="0" tIns="0" rIns="0" bIns="0" rtlCol="0" anchor="t">
            <a:spAutoFit/>
          </a:bodyPr>
          <a:lstStyle/>
          <a:p>
            <a:pPr>
              <a:lnSpc>
                <a:spcPts val="2992"/>
              </a:lnSpc>
            </a:pPr>
            <a:r>
              <a:rPr lang="en-US" sz="1700">
                <a:solidFill>
                  <a:srgbClr val="443324"/>
                </a:solidFill>
                <a:latin typeface="Now"/>
              </a:rPr>
              <a:t>Offer opportunities to those young people to build international networks and establish meaningful relationships with peers from various countries. These connections can lead to future collaborations and opportunities.</a:t>
            </a:r>
          </a:p>
          <a:p>
            <a:pPr>
              <a:lnSpc>
                <a:spcPts val="2992"/>
              </a:lnSpc>
            </a:pPr>
            <a:endParaRPr lang="en-US" sz="1700">
              <a:solidFill>
                <a:srgbClr val="443324"/>
              </a:solidFill>
              <a:latin typeface="Now"/>
            </a:endParaRPr>
          </a:p>
        </p:txBody>
      </p:sp>
      <p:sp>
        <p:nvSpPr>
          <p:cNvPr id="5" name="TextBox 5"/>
          <p:cNvSpPr txBox="1"/>
          <p:nvPr/>
        </p:nvSpPr>
        <p:spPr>
          <a:xfrm>
            <a:off x="3687259" y="1628775"/>
            <a:ext cx="10913483" cy="991248"/>
          </a:xfrm>
          <a:prstGeom prst="rect">
            <a:avLst/>
          </a:prstGeom>
        </p:spPr>
        <p:txBody>
          <a:bodyPr lIns="0" tIns="0" rIns="0" bIns="0" rtlCol="0" anchor="t">
            <a:spAutoFit/>
          </a:bodyPr>
          <a:lstStyle/>
          <a:p>
            <a:pPr algn="ctr">
              <a:lnSpc>
                <a:spcPts val="6970"/>
              </a:lnSpc>
            </a:pPr>
            <a:r>
              <a:rPr lang="en-US" sz="8500">
                <a:solidFill>
                  <a:srgbClr val="443324"/>
                </a:solidFill>
                <a:latin typeface="Gochi Hand"/>
              </a:rPr>
              <a:t>Those activities can:</a:t>
            </a:r>
          </a:p>
        </p:txBody>
      </p:sp>
      <p:sp>
        <p:nvSpPr>
          <p:cNvPr id="6" name="Freeform 6"/>
          <p:cNvSpPr/>
          <p:nvPr/>
        </p:nvSpPr>
        <p:spPr>
          <a:xfrm>
            <a:off x="4830903" y="3519945"/>
            <a:ext cx="4067900" cy="5604701"/>
          </a:xfrm>
          <a:custGeom>
            <a:avLst/>
            <a:gdLst/>
            <a:ahLst/>
            <a:cxnLst/>
            <a:rect l="l" t="t" r="r" b="b"/>
            <a:pathLst>
              <a:path w="4067900" h="5604701">
                <a:moveTo>
                  <a:pt x="0" y="0"/>
                </a:moveTo>
                <a:lnTo>
                  <a:pt x="4067900" y="0"/>
                </a:lnTo>
                <a:lnTo>
                  <a:pt x="4067900" y="5604701"/>
                </a:lnTo>
                <a:lnTo>
                  <a:pt x="0" y="5604701"/>
                </a:lnTo>
                <a:lnTo>
                  <a:pt x="0" y="0"/>
                </a:lnTo>
                <a:close/>
              </a:path>
            </a:pathLst>
          </a:custGeom>
          <a:blipFill>
            <a:blip r:embed="rId3">
              <a:extLst>
                <a:ext uri="{96DAC541-7B7A-43D3-8B79-37D633B846F1}">
                  <asvg:svgBlip xmlns="" xmlns:asvg="http://schemas.microsoft.com/office/drawing/2016/SVG/main" r:embed="rId4"/>
                </a:ext>
              </a:extLst>
            </a:blip>
            <a:stretch>
              <a:fillRect r="-55779" b="-44261"/>
            </a:stretch>
          </a:blipFill>
        </p:spPr>
      </p:sp>
      <p:sp>
        <p:nvSpPr>
          <p:cNvPr id="7" name="TextBox 7"/>
          <p:cNvSpPr txBox="1"/>
          <p:nvPr/>
        </p:nvSpPr>
        <p:spPr>
          <a:xfrm>
            <a:off x="5218159" y="5576347"/>
            <a:ext cx="3293388" cy="2942844"/>
          </a:xfrm>
          <a:prstGeom prst="rect">
            <a:avLst/>
          </a:prstGeom>
        </p:spPr>
        <p:txBody>
          <a:bodyPr lIns="0" tIns="0" rIns="0" bIns="0" rtlCol="0" anchor="t">
            <a:spAutoFit/>
          </a:bodyPr>
          <a:lstStyle/>
          <a:p>
            <a:pPr>
              <a:lnSpc>
                <a:spcPts val="2988"/>
              </a:lnSpc>
            </a:pPr>
            <a:r>
              <a:rPr lang="en-US" sz="1800">
                <a:solidFill>
                  <a:srgbClr val="443324"/>
                </a:solidFill>
                <a:latin typeface="Now"/>
              </a:rPr>
              <a:t>Acquire practical skills and competencies relevant to their projects, whether it's project management, teamwork, problem-solving, event planning, or specific vocational skills.</a:t>
            </a:r>
          </a:p>
          <a:p>
            <a:pPr>
              <a:lnSpc>
                <a:spcPts val="2988"/>
              </a:lnSpc>
            </a:pPr>
            <a:endParaRPr lang="en-US" sz="1800">
              <a:solidFill>
                <a:srgbClr val="443324"/>
              </a:solidFill>
              <a:latin typeface="Now"/>
            </a:endParaRPr>
          </a:p>
        </p:txBody>
      </p:sp>
      <p:sp>
        <p:nvSpPr>
          <p:cNvPr id="8" name="Freeform 8"/>
          <p:cNvSpPr/>
          <p:nvPr/>
        </p:nvSpPr>
        <p:spPr>
          <a:xfrm>
            <a:off x="275211" y="3519945"/>
            <a:ext cx="4067900" cy="5604701"/>
          </a:xfrm>
          <a:custGeom>
            <a:avLst/>
            <a:gdLst/>
            <a:ahLst/>
            <a:cxnLst/>
            <a:rect l="l" t="t" r="r" b="b"/>
            <a:pathLst>
              <a:path w="4067900" h="5604701">
                <a:moveTo>
                  <a:pt x="0" y="0"/>
                </a:moveTo>
                <a:lnTo>
                  <a:pt x="4067900" y="0"/>
                </a:lnTo>
                <a:lnTo>
                  <a:pt x="4067900" y="5604701"/>
                </a:lnTo>
                <a:lnTo>
                  <a:pt x="0" y="5604701"/>
                </a:lnTo>
                <a:lnTo>
                  <a:pt x="0" y="0"/>
                </a:lnTo>
                <a:close/>
              </a:path>
            </a:pathLst>
          </a:custGeom>
          <a:blipFill>
            <a:blip r:embed="rId3">
              <a:extLst>
                <a:ext uri="{96DAC541-7B7A-43D3-8B79-37D633B846F1}">
                  <asvg:svgBlip xmlns="" xmlns:asvg="http://schemas.microsoft.com/office/drawing/2016/SVG/main" r:embed="rId4"/>
                </a:ext>
              </a:extLst>
            </a:blip>
            <a:stretch>
              <a:fillRect r="-55779" b="-44261"/>
            </a:stretch>
          </a:blipFill>
        </p:spPr>
      </p:sp>
      <p:sp>
        <p:nvSpPr>
          <p:cNvPr id="9" name="TextBox 9"/>
          <p:cNvSpPr txBox="1"/>
          <p:nvPr/>
        </p:nvSpPr>
        <p:spPr>
          <a:xfrm>
            <a:off x="591515" y="5557953"/>
            <a:ext cx="3519296" cy="3023997"/>
          </a:xfrm>
          <a:prstGeom prst="rect">
            <a:avLst/>
          </a:prstGeom>
        </p:spPr>
        <p:txBody>
          <a:bodyPr lIns="0" tIns="0" rIns="0" bIns="0" rtlCol="0" anchor="t">
            <a:spAutoFit/>
          </a:bodyPr>
          <a:lstStyle/>
          <a:p>
            <a:pPr>
              <a:lnSpc>
                <a:spcPts val="3024"/>
              </a:lnSpc>
            </a:pPr>
            <a:r>
              <a:rPr lang="en-US" sz="1800">
                <a:solidFill>
                  <a:srgbClr val="443324"/>
                </a:solidFill>
                <a:latin typeface="Now"/>
              </a:rPr>
              <a:t>Often leads to increased social engagement. Young people who take part in volunteering or solidarity projects, for instance, are more likely to continue volunteering in their local communities.</a:t>
            </a:r>
          </a:p>
          <a:p>
            <a:pPr>
              <a:lnSpc>
                <a:spcPts val="3024"/>
              </a:lnSpc>
            </a:pPr>
            <a:endParaRPr lang="en-US" sz="1800">
              <a:solidFill>
                <a:srgbClr val="443324"/>
              </a:solidFill>
              <a:latin typeface="Now"/>
            </a:endParaRPr>
          </a:p>
        </p:txBody>
      </p:sp>
      <p:sp>
        <p:nvSpPr>
          <p:cNvPr id="10" name="TextBox 10"/>
          <p:cNvSpPr txBox="1"/>
          <p:nvPr/>
        </p:nvSpPr>
        <p:spPr>
          <a:xfrm>
            <a:off x="1398871" y="4421391"/>
            <a:ext cx="1820579" cy="1095487"/>
          </a:xfrm>
          <a:prstGeom prst="rect">
            <a:avLst/>
          </a:prstGeom>
        </p:spPr>
        <p:txBody>
          <a:bodyPr lIns="0" tIns="0" rIns="0" bIns="0" rtlCol="0" anchor="t">
            <a:spAutoFit/>
          </a:bodyPr>
          <a:lstStyle/>
          <a:p>
            <a:pPr marL="0" lvl="1" indent="0" algn="ctr">
              <a:lnSpc>
                <a:spcPts val="7518"/>
              </a:lnSpc>
              <a:spcBef>
                <a:spcPct val="0"/>
              </a:spcBef>
            </a:pPr>
            <a:r>
              <a:rPr lang="en-US" sz="7914">
                <a:solidFill>
                  <a:srgbClr val="443324"/>
                </a:solidFill>
                <a:latin typeface="Bryndan Write Bold"/>
              </a:rPr>
              <a:t>4</a:t>
            </a:r>
          </a:p>
        </p:txBody>
      </p:sp>
      <p:sp>
        <p:nvSpPr>
          <p:cNvPr id="11" name="TextBox 11"/>
          <p:cNvSpPr txBox="1"/>
          <p:nvPr/>
        </p:nvSpPr>
        <p:spPr>
          <a:xfrm>
            <a:off x="5955865" y="4421391"/>
            <a:ext cx="1820579" cy="1095487"/>
          </a:xfrm>
          <a:prstGeom prst="rect">
            <a:avLst/>
          </a:prstGeom>
        </p:spPr>
        <p:txBody>
          <a:bodyPr lIns="0" tIns="0" rIns="0" bIns="0" rtlCol="0" anchor="t">
            <a:spAutoFit/>
          </a:bodyPr>
          <a:lstStyle/>
          <a:p>
            <a:pPr marL="0" lvl="1" indent="0" algn="ctr">
              <a:lnSpc>
                <a:spcPts val="7518"/>
              </a:lnSpc>
              <a:spcBef>
                <a:spcPct val="0"/>
              </a:spcBef>
            </a:pPr>
            <a:r>
              <a:rPr lang="en-US" sz="7914">
                <a:solidFill>
                  <a:srgbClr val="443324"/>
                </a:solidFill>
                <a:latin typeface="Bryndan Write Bold"/>
              </a:rPr>
              <a:t>5</a:t>
            </a:r>
          </a:p>
        </p:txBody>
      </p:sp>
      <p:sp>
        <p:nvSpPr>
          <p:cNvPr id="12" name="TextBox 12"/>
          <p:cNvSpPr txBox="1"/>
          <p:nvPr/>
        </p:nvSpPr>
        <p:spPr>
          <a:xfrm>
            <a:off x="10512950" y="4421391"/>
            <a:ext cx="1820579" cy="1095487"/>
          </a:xfrm>
          <a:prstGeom prst="rect">
            <a:avLst/>
          </a:prstGeom>
        </p:spPr>
        <p:txBody>
          <a:bodyPr lIns="0" tIns="0" rIns="0" bIns="0" rtlCol="0" anchor="t">
            <a:spAutoFit/>
          </a:bodyPr>
          <a:lstStyle/>
          <a:p>
            <a:pPr marL="0" lvl="1" indent="0" algn="ctr">
              <a:lnSpc>
                <a:spcPts val="7518"/>
              </a:lnSpc>
              <a:spcBef>
                <a:spcPct val="0"/>
              </a:spcBef>
            </a:pPr>
            <a:r>
              <a:rPr lang="en-US" sz="7914">
                <a:solidFill>
                  <a:srgbClr val="443324"/>
                </a:solidFill>
                <a:latin typeface="Bryndan Write Bold"/>
              </a:rPr>
              <a:t>6</a:t>
            </a:r>
          </a:p>
        </p:txBody>
      </p:sp>
      <p:sp>
        <p:nvSpPr>
          <p:cNvPr id="13" name="Freeform 13"/>
          <p:cNvSpPr/>
          <p:nvPr/>
        </p:nvSpPr>
        <p:spPr>
          <a:xfrm flipH="1">
            <a:off x="-475825" y="581641"/>
            <a:ext cx="4418750" cy="1735364"/>
          </a:xfrm>
          <a:custGeom>
            <a:avLst/>
            <a:gdLst/>
            <a:ahLst/>
            <a:cxnLst/>
            <a:rect l="l" t="t" r="r" b="b"/>
            <a:pathLst>
              <a:path w="4418750" h="1735364">
                <a:moveTo>
                  <a:pt x="4418750" y="0"/>
                </a:moveTo>
                <a:lnTo>
                  <a:pt x="0" y="0"/>
                </a:lnTo>
                <a:lnTo>
                  <a:pt x="0" y="1735364"/>
                </a:lnTo>
                <a:lnTo>
                  <a:pt x="4418750" y="1735364"/>
                </a:lnTo>
                <a:lnTo>
                  <a:pt x="441875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4" name="Freeform 14"/>
          <p:cNvSpPr/>
          <p:nvPr/>
        </p:nvSpPr>
        <p:spPr>
          <a:xfrm>
            <a:off x="13060461" y="467942"/>
            <a:ext cx="6632619" cy="1121516"/>
          </a:xfrm>
          <a:custGeom>
            <a:avLst/>
            <a:gdLst/>
            <a:ahLst/>
            <a:cxnLst/>
            <a:rect l="l" t="t" r="r" b="b"/>
            <a:pathLst>
              <a:path w="6632619" h="1121516">
                <a:moveTo>
                  <a:pt x="0" y="0"/>
                </a:moveTo>
                <a:lnTo>
                  <a:pt x="6632619" y="0"/>
                </a:lnTo>
                <a:lnTo>
                  <a:pt x="6632619" y="1121516"/>
                </a:lnTo>
                <a:lnTo>
                  <a:pt x="0" y="112151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5" name="Freeform 15"/>
          <p:cNvSpPr/>
          <p:nvPr/>
        </p:nvSpPr>
        <p:spPr>
          <a:xfrm>
            <a:off x="13944889" y="3519945"/>
            <a:ext cx="4067900" cy="5604701"/>
          </a:xfrm>
          <a:custGeom>
            <a:avLst/>
            <a:gdLst/>
            <a:ahLst/>
            <a:cxnLst/>
            <a:rect l="l" t="t" r="r" b="b"/>
            <a:pathLst>
              <a:path w="4067900" h="5604701">
                <a:moveTo>
                  <a:pt x="0" y="0"/>
                </a:moveTo>
                <a:lnTo>
                  <a:pt x="4067900" y="0"/>
                </a:lnTo>
                <a:lnTo>
                  <a:pt x="4067900" y="5604701"/>
                </a:lnTo>
                <a:lnTo>
                  <a:pt x="0" y="5604701"/>
                </a:lnTo>
                <a:lnTo>
                  <a:pt x="0" y="0"/>
                </a:lnTo>
                <a:close/>
              </a:path>
            </a:pathLst>
          </a:custGeom>
          <a:blipFill>
            <a:blip r:embed="rId3">
              <a:extLst>
                <a:ext uri="{96DAC541-7B7A-43D3-8B79-37D633B846F1}">
                  <asvg:svgBlip xmlns="" xmlns:asvg="http://schemas.microsoft.com/office/drawing/2016/SVG/main" r:embed="rId4"/>
                </a:ext>
              </a:extLst>
            </a:blip>
            <a:stretch>
              <a:fillRect r="-55779" b="-44261"/>
            </a:stretch>
          </a:blipFill>
        </p:spPr>
      </p:sp>
      <p:sp>
        <p:nvSpPr>
          <p:cNvPr id="16" name="TextBox 16"/>
          <p:cNvSpPr txBox="1"/>
          <p:nvPr/>
        </p:nvSpPr>
        <p:spPr>
          <a:xfrm>
            <a:off x="14261193" y="5557953"/>
            <a:ext cx="3519296" cy="3404997"/>
          </a:xfrm>
          <a:prstGeom prst="rect">
            <a:avLst/>
          </a:prstGeom>
        </p:spPr>
        <p:txBody>
          <a:bodyPr lIns="0" tIns="0" rIns="0" bIns="0" rtlCol="0" anchor="t">
            <a:spAutoFit/>
          </a:bodyPr>
          <a:lstStyle/>
          <a:p>
            <a:pPr>
              <a:lnSpc>
                <a:spcPts val="3024"/>
              </a:lnSpc>
            </a:pPr>
            <a:r>
              <a:rPr lang="en-US" sz="1800">
                <a:solidFill>
                  <a:srgbClr val="443324"/>
                </a:solidFill>
                <a:latin typeface="Now"/>
              </a:rPr>
              <a:t>The skills and experiences gained through these activities can enhance young people's employability. Employers often value candidates with a strong track record of volunteering and cross-cultural and civic experiences.</a:t>
            </a:r>
          </a:p>
          <a:p>
            <a:pPr>
              <a:lnSpc>
                <a:spcPts val="3024"/>
              </a:lnSpc>
            </a:pPr>
            <a:endParaRPr lang="en-US" sz="1800">
              <a:solidFill>
                <a:srgbClr val="443324"/>
              </a:solidFill>
              <a:latin typeface="Now"/>
            </a:endParaRPr>
          </a:p>
        </p:txBody>
      </p:sp>
      <p:sp>
        <p:nvSpPr>
          <p:cNvPr id="17" name="TextBox 17"/>
          <p:cNvSpPr txBox="1"/>
          <p:nvPr/>
        </p:nvSpPr>
        <p:spPr>
          <a:xfrm>
            <a:off x="15068549" y="4421391"/>
            <a:ext cx="1820579" cy="1095487"/>
          </a:xfrm>
          <a:prstGeom prst="rect">
            <a:avLst/>
          </a:prstGeom>
        </p:spPr>
        <p:txBody>
          <a:bodyPr lIns="0" tIns="0" rIns="0" bIns="0" rtlCol="0" anchor="t">
            <a:spAutoFit/>
          </a:bodyPr>
          <a:lstStyle/>
          <a:p>
            <a:pPr marL="0" lvl="1" indent="0" algn="ctr">
              <a:lnSpc>
                <a:spcPts val="7518"/>
              </a:lnSpc>
              <a:spcBef>
                <a:spcPct val="0"/>
              </a:spcBef>
            </a:pPr>
            <a:r>
              <a:rPr lang="en-US" sz="7914">
                <a:solidFill>
                  <a:srgbClr val="443324"/>
                </a:solidFill>
                <a:latin typeface="Bryndan Write Bold"/>
              </a:rPr>
              <a:t>7</a:t>
            </a:r>
          </a:p>
        </p:txBody>
      </p:sp>
      <p:pic>
        <p:nvPicPr>
          <p:cNvPr id="14338" name="image3.jpeg"/>
          <p:cNvPicPr>
            <a:picLocks noChangeAspect="1" noChangeArrowheads="1"/>
          </p:cNvPicPr>
          <p:nvPr/>
        </p:nvPicPr>
        <p:blipFill>
          <a:blip r:embed="rId9"/>
          <a:srcRect/>
          <a:stretch>
            <a:fillRect/>
          </a:stretch>
        </p:blipFill>
        <p:spPr bwMode="auto">
          <a:xfrm>
            <a:off x="16230600" y="9410700"/>
            <a:ext cx="1682750" cy="444500"/>
          </a:xfrm>
          <a:prstGeom prst="rect">
            <a:avLst/>
          </a:prstGeom>
          <a:noFill/>
          <a:ln w="9525">
            <a:noFill/>
            <a:miter lim="800000"/>
            <a:headEnd/>
            <a:tailEnd/>
          </a:ln>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074" b="-33074"/>
            </a:stretch>
          </a:blipFill>
        </p:spPr>
      </p:sp>
      <p:sp>
        <p:nvSpPr>
          <p:cNvPr id="3" name="TextBox 3"/>
          <p:cNvSpPr txBox="1"/>
          <p:nvPr/>
        </p:nvSpPr>
        <p:spPr>
          <a:xfrm>
            <a:off x="3687259" y="1628775"/>
            <a:ext cx="10913483" cy="991248"/>
          </a:xfrm>
          <a:prstGeom prst="rect">
            <a:avLst/>
          </a:prstGeom>
        </p:spPr>
        <p:txBody>
          <a:bodyPr lIns="0" tIns="0" rIns="0" bIns="0" rtlCol="0" anchor="t">
            <a:spAutoFit/>
          </a:bodyPr>
          <a:lstStyle/>
          <a:p>
            <a:pPr algn="ctr">
              <a:lnSpc>
                <a:spcPts val="6970"/>
              </a:lnSpc>
            </a:pPr>
            <a:r>
              <a:rPr lang="en-US" sz="8500">
                <a:solidFill>
                  <a:srgbClr val="443324"/>
                </a:solidFill>
                <a:latin typeface="Gochi Hand"/>
              </a:rPr>
              <a:t>Those activities can:</a:t>
            </a:r>
          </a:p>
        </p:txBody>
      </p:sp>
      <p:sp>
        <p:nvSpPr>
          <p:cNvPr id="4" name="Freeform 4"/>
          <p:cNvSpPr/>
          <p:nvPr/>
        </p:nvSpPr>
        <p:spPr>
          <a:xfrm flipH="1">
            <a:off x="-475825" y="581641"/>
            <a:ext cx="4418750" cy="1735364"/>
          </a:xfrm>
          <a:custGeom>
            <a:avLst/>
            <a:gdLst/>
            <a:ahLst/>
            <a:cxnLst/>
            <a:rect l="l" t="t" r="r" b="b"/>
            <a:pathLst>
              <a:path w="4418750" h="1735364">
                <a:moveTo>
                  <a:pt x="4418750" y="0"/>
                </a:moveTo>
                <a:lnTo>
                  <a:pt x="0" y="0"/>
                </a:lnTo>
                <a:lnTo>
                  <a:pt x="0" y="1735364"/>
                </a:lnTo>
                <a:lnTo>
                  <a:pt x="4418750" y="1735364"/>
                </a:lnTo>
                <a:lnTo>
                  <a:pt x="441875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3060461" y="467942"/>
            <a:ext cx="6632619" cy="1121516"/>
          </a:xfrm>
          <a:custGeom>
            <a:avLst/>
            <a:gdLst/>
            <a:ahLst/>
            <a:cxnLst/>
            <a:rect l="l" t="t" r="r" b="b"/>
            <a:pathLst>
              <a:path w="6632619" h="1121516">
                <a:moveTo>
                  <a:pt x="0" y="0"/>
                </a:moveTo>
                <a:lnTo>
                  <a:pt x="6632619" y="0"/>
                </a:lnTo>
                <a:lnTo>
                  <a:pt x="6632619" y="1121516"/>
                </a:lnTo>
                <a:lnTo>
                  <a:pt x="0" y="112151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9389197" y="3519945"/>
            <a:ext cx="4067900" cy="5604701"/>
          </a:xfrm>
          <a:custGeom>
            <a:avLst/>
            <a:gdLst/>
            <a:ahLst/>
            <a:cxnLst/>
            <a:rect l="l" t="t" r="r" b="b"/>
            <a:pathLst>
              <a:path w="4067900" h="5604701">
                <a:moveTo>
                  <a:pt x="0" y="0"/>
                </a:moveTo>
                <a:lnTo>
                  <a:pt x="4067900" y="0"/>
                </a:lnTo>
                <a:lnTo>
                  <a:pt x="4067900" y="5604701"/>
                </a:lnTo>
                <a:lnTo>
                  <a:pt x="0" y="5604701"/>
                </a:lnTo>
                <a:lnTo>
                  <a:pt x="0" y="0"/>
                </a:lnTo>
                <a:close/>
              </a:path>
            </a:pathLst>
          </a:custGeom>
          <a:blipFill>
            <a:blip r:embed="rId7">
              <a:extLst>
                <a:ext uri="{96DAC541-7B7A-43D3-8B79-37D633B846F1}">
                  <asvg:svgBlip xmlns="" xmlns:asvg="http://schemas.microsoft.com/office/drawing/2016/SVG/main" r:embed="rId8"/>
                </a:ext>
              </a:extLst>
            </a:blip>
            <a:stretch>
              <a:fillRect r="-55779" b="-44261"/>
            </a:stretch>
          </a:blipFill>
        </p:spPr>
      </p:sp>
      <p:sp>
        <p:nvSpPr>
          <p:cNvPr id="7" name="TextBox 7"/>
          <p:cNvSpPr txBox="1"/>
          <p:nvPr/>
        </p:nvSpPr>
        <p:spPr>
          <a:xfrm>
            <a:off x="9776453" y="5576347"/>
            <a:ext cx="3293388" cy="1828419"/>
          </a:xfrm>
          <a:prstGeom prst="rect">
            <a:avLst/>
          </a:prstGeom>
        </p:spPr>
        <p:txBody>
          <a:bodyPr lIns="0" tIns="0" rIns="0" bIns="0" rtlCol="0" anchor="t">
            <a:spAutoFit/>
          </a:bodyPr>
          <a:lstStyle/>
          <a:p>
            <a:pPr>
              <a:lnSpc>
                <a:spcPts val="2988"/>
              </a:lnSpc>
            </a:pPr>
            <a:r>
              <a:rPr lang="en-US" sz="1800">
                <a:solidFill>
                  <a:srgbClr val="443324"/>
                </a:solidFill>
                <a:latin typeface="Now"/>
              </a:rPr>
              <a:t>Strengthening channels of communication between young people and decider makers.</a:t>
            </a:r>
          </a:p>
          <a:p>
            <a:pPr>
              <a:lnSpc>
                <a:spcPts val="2988"/>
              </a:lnSpc>
            </a:pPr>
            <a:endParaRPr lang="en-US" sz="1800">
              <a:solidFill>
                <a:srgbClr val="443324"/>
              </a:solidFill>
              <a:latin typeface="Now"/>
            </a:endParaRPr>
          </a:p>
        </p:txBody>
      </p:sp>
      <p:sp>
        <p:nvSpPr>
          <p:cNvPr id="8" name="Freeform 8"/>
          <p:cNvSpPr/>
          <p:nvPr/>
        </p:nvSpPr>
        <p:spPr>
          <a:xfrm>
            <a:off x="4830903" y="3519945"/>
            <a:ext cx="4067900" cy="5604701"/>
          </a:xfrm>
          <a:custGeom>
            <a:avLst/>
            <a:gdLst/>
            <a:ahLst/>
            <a:cxnLst/>
            <a:rect l="l" t="t" r="r" b="b"/>
            <a:pathLst>
              <a:path w="4067900" h="5604701">
                <a:moveTo>
                  <a:pt x="0" y="0"/>
                </a:moveTo>
                <a:lnTo>
                  <a:pt x="4067900" y="0"/>
                </a:lnTo>
                <a:lnTo>
                  <a:pt x="4067900" y="5604701"/>
                </a:lnTo>
                <a:lnTo>
                  <a:pt x="0" y="5604701"/>
                </a:lnTo>
                <a:lnTo>
                  <a:pt x="0" y="0"/>
                </a:lnTo>
                <a:close/>
              </a:path>
            </a:pathLst>
          </a:custGeom>
          <a:blipFill>
            <a:blip r:embed="rId7">
              <a:extLst>
                <a:ext uri="{96DAC541-7B7A-43D3-8B79-37D633B846F1}">
                  <asvg:svgBlip xmlns="" xmlns:asvg="http://schemas.microsoft.com/office/drawing/2016/SVG/main" r:embed="rId8"/>
                </a:ext>
              </a:extLst>
            </a:blip>
            <a:stretch>
              <a:fillRect r="-55779" b="-44261"/>
            </a:stretch>
          </a:blipFill>
        </p:spPr>
      </p:sp>
      <p:sp>
        <p:nvSpPr>
          <p:cNvPr id="9" name="TextBox 9"/>
          <p:cNvSpPr txBox="1"/>
          <p:nvPr/>
        </p:nvSpPr>
        <p:spPr>
          <a:xfrm>
            <a:off x="5218159" y="5576347"/>
            <a:ext cx="3293388" cy="2942844"/>
          </a:xfrm>
          <a:prstGeom prst="rect">
            <a:avLst/>
          </a:prstGeom>
        </p:spPr>
        <p:txBody>
          <a:bodyPr lIns="0" tIns="0" rIns="0" bIns="0" rtlCol="0" anchor="t">
            <a:spAutoFit/>
          </a:bodyPr>
          <a:lstStyle/>
          <a:p>
            <a:pPr>
              <a:lnSpc>
                <a:spcPts val="2988"/>
              </a:lnSpc>
            </a:pPr>
            <a:r>
              <a:rPr lang="en-US" sz="1800">
                <a:solidFill>
                  <a:srgbClr val="443324"/>
                </a:solidFill>
                <a:latin typeface="Now"/>
              </a:rPr>
              <a:t>Empower young people to take an active role in their personal growth and development. They gain a sense of agency and the ability to create positive change in their lives.</a:t>
            </a:r>
          </a:p>
          <a:p>
            <a:pPr>
              <a:lnSpc>
                <a:spcPts val="2988"/>
              </a:lnSpc>
            </a:pPr>
            <a:endParaRPr lang="en-US" sz="1800">
              <a:solidFill>
                <a:srgbClr val="443324"/>
              </a:solidFill>
              <a:latin typeface="Now"/>
            </a:endParaRPr>
          </a:p>
        </p:txBody>
      </p:sp>
      <p:sp>
        <p:nvSpPr>
          <p:cNvPr id="10" name="Freeform 10"/>
          <p:cNvSpPr/>
          <p:nvPr/>
        </p:nvSpPr>
        <p:spPr>
          <a:xfrm>
            <a:off x="275211" y="3519945"/>
            <a:ext cx="4067900" cy="5604701"/>
          </a:xfrm>
          <a:custGeom>
            <a:avLst/>
            <a:gdLst/>
            <a:ahLst/>
            <a:cxnLst/>
            <a:rect l="l" t="t" r="r" b="b"/>
            <a:pathLst>
              <a:path w="4067900" h="5604701">
                <a:moveTo>
                  <a:pt x="0" y="0"/>
                </a:moveTo>
                <a:lnTo>
                  <a:pt x="4067900" y="0"/>
                </a:lnTo>
                <a:lnTo>
                  <a:pt x="4067900" y="5604701"/>
                </a:lnTo>
                <a:lnTo>
                  <a:pt x="0" y="5604701"/>
                </a:lnTo>
                <a:lnTo>
                  <a:pt x="0" y="0"/>
                </a:lnTo>
                <a:close/>
              </a:path>
            </a:pathLst>
          </a:custGeom>
          <a:blipFill>
            <a:blip r:embed="rId7">
              <a:extLst>
                <a:ext uri="{96DAC541-7B7A-43D3-8B79-37D633B846F1}">
                  <asvg:svgBlip xmlns="" xmlns:asvg="http://schemas.microsoft.com/office/drawing/2016/SVG/main" r:embed="rId8"/>
                </a:ext>
              </a:extLst>
            </a:blip>
            <a:stretch>
              <a:fillRect r="-55779" b="-44261"/>
            </a:stretch>
          </a:blipFill>
        </p:spPr>
      </p:sp>
      <p:sp>
        <p:nvSpPr>
          <p:cNvPr id="11" name="TextBox 11"/>
          <p:cNvSpPr txBox="1"/>
          <p:nvPr/>
        </p:nvSpPr>
        <p:spPr>
          <a:xfrm>
            <a:off x="591515" y="5557953"/>
            <a:ext cx="3519296" cy="2261997"/>
          </a:xfrm>
          <a:prstGeom prst="rect">
            <a:avLst/>
          </a:prstGeom>
        </p:spPr>
        <p:txBody>
          <a:bodyPr lIns="0" tIns="0" rIns="0" bIns="0" rtlCol="0" anchor="t">
            <a:spAutoFit/>
          </a:bodyPr>
          <a:lstStyle/>
          <a:p>
            <a:pPr>
              <a:lnSpc>
                <a:spcPts val="3024"/>
              </a:lnSpc>
            </a:pPr>
            <a:r>
              <a:rPr lang="en-US" sz="1800">
                <a:solidFill>
                  <a:srgbClr val="443324"/>
                </a:solidFill>
                <a:latin typeface="Now"/>
              </a:rPr>
              <a:t>Promote European values, such as democracy, human rights, social inclusion, and environmental sustainability, through these activities.</a:t>
            </a:r>
          </a:p>
          <a:p>
            <a:pPr>
              <a:lnSpc>
                <a:spcPts val="3024"/>
              </a:lnSpc>
            </a:pPr>
            <a:endParaRPr lang="en-US" sz="1800">
              <a:solidFill>
                <a:srgbClr val="443324"/>
              </a:solidFill>
              <a:latin typeface="Now"/>
            </a:endParaRPr>
          </a:p>
        </p:txBody>
      </p:sp>
      <p:sp>
        <p:nvSpPr>
          <p:cNvPr id="12" name="TextBox 12"/>
          <p:cNvSpPr txBox="1"/>
          <p:nvPr/>
        </p:nvSpPr>
        <p:spPr>
          <a:xfrm>
            <a:off x="1398871" y="4421391"/>
            <a:ext cx="1820579" cy="1095487"/>
          </a:xfrm>
          <a:prstGeom prst="rect">
            <a:avLst/>
          </a:prstGeom>
        </p:spPr>
        <p:txBody>
          <a:bodyPr lIns="0" tIns="0" rIns="0" bIns="0" rtlCol="0" anchor="t">
            <a:spAutoFit/>
          </a:bodyPr>
          <a:lstStyle/>
          <a:p>
            <a:pPr marL="0" lvl="1" indent="0" algn="ctr">
              <a:lnSpc>
                <a:spcPts val="7518"/>
              </a:lnSpc>
              <a:spcBef>
                <a:spcPct val="0"/>
              </a:spcBef>
            </a:pPr>
            <a:r>
              <a:rPr lang="en-US" sz="7914">
                <a:solidFill>
                  <a:srgbClr val="443324"/>
                </a:solidFill>
                <a:latin typeface="Bryndan Write Bold"/>
              </a:rPr>
              <a:t>8</a:t>
            </a:r>
          </a:p>
        </p:txBody>
      </p:sp>
      <p:sp>
        <p:nvSpPr>
          <p:cNvPr id="13" name="TextBox 13"/>
          <p:cNvSpPr txBox="1"/>
          <p:nvPr/>
        </p:nvSpPr>
        <p:spPr>
          <a:xfrm>
            <a:off x="5955865" y="4421391"/>
            <a:ext cx="1820579" cy="1095487"/>
          </a:xfrm>
          <a:prstGeom prst="rect">
            <a:avLst/>
          </a:prstGeom>
        </p:spPr>
        <p:txBody>
          <a:bodyPr lIns="0" tIns="0" rIns="0" bIns="0" rtlCol="0" anchor="t">
            <a:spAutoFit/>
          </a:bodyPr>
          <a:lstStyle/>
          <a:p>
            <a:pPr marL="0" lvl="1" indent="0" algn="ctr">
              <a:lnSpc>
                <a:spcPts val="7518"/>
              </a:lnSpc>
              <a:spcBef>
                <a:spcPct val="0"/>
              </a:spcBef>
            </a:pPr>
            <a:r>
              <a:rPr lang="en-US" sz="7914">
                <a:solidFill>
                  <a:srgbClr val="443324"/>
                </a:solidFill>
                <a:latin typeface="Bryndan Write Bold"/>
              </a:rPr>
              <a:t>9</a:t>
            </a:r>
          </a:p>
        </p:txBody>
      </p:sp>
      <p:sp>
        <p:nvSpPr>
          <p:cNvPr id="14" name="TextBox 14"/>
          <p:cNvSpPr txBox="1"/>
          <p:nvPr/>
        </p:nvSpPr>
        <p:spPr>
          <a:xfrm>
            <a:off x="10512950" y="4421391"/>
            <a:ext cx="1820579" cy="1095487"/>
          </a:xfrm>
          <a:prstGeom prst="rect">
            <a:avLst/>
          </a:prstGeom>
        </p:spPr>
        <p:txBody>
          <a:bodyPr lIns="0" tIns="0" rIns="0" bIns="0" rtlCol="0" anchor="t">
            <a:spAutoFit/>
          </a:bodyPr>
          <a:lstStyle/>
          <a:p>
            <a:pPr marL="0" lvl="1" indent="0" algn="ctr">
              <a:lnSpc>
                <a:spcPts val="7518"/>
              </a:lnSpc>
              <a:spcBef>
                <a:spcPct val="0"/>
              </a:spcBef>
            </a:pPr>
            <a:r>
              <a:rPr lang="en-US" sz="7914">
                <a:solidFill>
                  <a:srgbClr val="443324"/>
                </a:solidFill>
                <a:latin typeface="Bryndan Write Bold"/>
              </a:rPr>
              <a:t>10</a:t>
            </a:r>
          </a:p>
        </p:txBody>
      </p:sp>
      <p:sp>
        <p:nvSpPr>
          <p:cNvPr id="15" name="Freeform 15"/>
          <p:cNvSpPr/>
          <p:nvPr/>
        </p:nvSpPr>
        <p:spPr>
          <a:xfrm>
            <a:off x="13944889" y="3519945"/>
            <a:ext cx="4067900" cy="5604701"/>
          </a:xfrm>
          <a:custGeom>
            <a:avLst/>
            <a:gdLst/>
            <a:ahLst/>
            <a:cxnLst/>
            <a:rect l="l" t="t" r="r" b="b"/>
            <a:pathLst>
              <a:path w="4067900" h="5604701">
                <a:moveTo>
                  <a:pt x="0" y="0"/>
                </a:moveTo>
                <a:lnTo>
                  <a:pt x="4067900" y="0"/>
                </a:lnTo>
                <a:lnTo>
                  <a:pt x="4067900" y="5604701"/>
                </a:lnTo>
                <a:lnTo>
                  <a:pt x="0" y="5604701"/>
                </a:lnTo>
                <a:lnTo>
                  <a:pt x="0" y="0"/>
                </a:lnTo>
                <a:close/>
              </a:path>
            </a:pathLst>
          </a:custGeom>
          <a:blipFill>
            <a:blip r:embed="rId7">
              <a:extLst>
                <a:ext uri="{96DAC541-7B7A-43D3-8B79-37D633B846F1}">
                  <asvg:svgBlip xmlns="" xmlns:asvg="http://schemas.microsoft.com/office/drawing/2016/SVG/main" r:embed="rId8"/>
                </a:ext>
              </a:extLst>
            </a:blip>
            <a:stretch>
              <a:fillRect r="-55779" b="-44261"/>
            </a:stretch>
          </a:blipFill>
        </p:spPr>
      </p:sp>
      <p:sp>
        <p:nvSpPr>
          <p:cNvPr id="16" name="TextBox 16"/>
          <p:cNvSpPr txBox="1"/>
          <p:nvPr/>
        </p:nvSpPr>
        <p:spPr>
          <a:xfrm>
            <a:off x="14261193" y="5557953"/>
            <a:ext cx="3519296" cy="3308096"/>
          </a:xfrm>
          <a:prstGeom prst="rect">
            <a:avLst/>
          </a:prstGeom>
        </p:spPr>
        <p:txBody>
          <a:bodyPr lIns="0" tIns="0" rIns="0" bIns="0" rtlCol="0" anchor="t">
            <a:spAutoFit/>
          </a:bodyPr>
          <a:lstStyle/>
          <a:p>
            <a:pPr>
              <a:lnSpc>
                <a:spcPts val="2992"/>
              </a:lnSpc>
            </a:pPr>
            <a:r>
              <a:rPr lang="en-US" sz="1700">
                <a:solidFill>
                  <a:srgbClr val="443324"/>
                </a:solidFill>
                <a:latin typeface="Now"/>
              </a:rPr>
              <a:t>Participation in European youth exchanges and volunteering projects, management of youth spaces, information sessions and focus groups, can create a sense of belonging to a broader European community, promoting European identity and unity.</a:t>
            </a:r>
          </a:p>
          <a:p>
            <a:pPr>
              <a:lnSpc>
                <a:spcPts val="2992"/>
              </a:lnSpc>
            </a:pPr>
            <a:endParaRPr lang="en-US" sz="1700">
              <a:solidFill>
                <a:srgbClr val="443324"/>
              </a:solidFill>
              <a:latin typeface="Now"/>
            </a:endParaRPr>
          </a:p>
        </p:txBody>
      </p:sp>
      <p:sp>
        <p:nvSpPr>
          <p:cNvPr id="17" name="TextBox 17"/>
          <p:cNvSpPr txBox="1"/>
          <p:nvPr/>
        </p:nvSpPr>
        <p:spPr>
          <a:xfrm>
            <a:off x="15068549" y="4421391"/>
            <a:ext cx="1820579" cy="1095487"/>
          </a:xfrm>
          <a:prstGeom prst="rect">
            <a:avLst/>
          </a:prstGeom>
        </p:spPr>
        <p:txBody>
          <a:bodyPr lIns="0" tIns="0" rIns="0" bIns="0" rtlCol="0" anchor="t">
            <a:spAutoFit/>
          </a:bodyPr>
          <a:lstStyle/>
          <a:p>
            <a:pPr marL="0" lvl="1" indent="0" algn="ctr">
              <a:lnSpc>
                <a:spcPts val="7518"/>
              </a:lnSpc>
              <a:spcBef>
                <a:spcPct val="0"/>
              </a:spcBef>
            </a:pPr>
            <a:r>
              <a:rPr lang="en-US" sz="7914">
                <a:solidFill>
                  <a:srgbClr val="443324"/>
                </a:solidFill>
                <a:latin typeface="Bryndan Write Bold"/>
              </a:rPr>
              <a:t>11</a:t>
            </a:r>
          </a:p>
        </p:txBody>
      </p:sp>
      <p:pic>
        <p:nvPicPr>
          <p:cNvPr id="15362" name="image3.jpeg"/>
          <p:cNvPicPr>
            <a:picLocks noChangeAspect="1" noChangeArrowheads="1"/>
          </p:cNvPicPr>
          <p:nvPr/>
        </p:nvPicPr>
        <p:blipFill>
          <a:blip r:embed="rId9"/>
          <a:srcRect/>
          <a:stretch>
            <a:fillRect/>
          </a:stretch>
        </p:blipFill>
        <p:spPr bwMode="auto">
          <a:xfrm>
            <a:off x="15697200" y="9486900"/>
            <a:ext cx="1682750" cy="444500"/>
          </a:xfrm>
          <a:prstGeom prst="rect">
            <a:avLst/>
          </a:prstGeom>
          <a:noFill/>
          <a:ln w="9525">
            <a:noFill/>
            <a:miter lim="800000"/>
            <a:headEnd/>
            <a:tailEnd/>
          </a:ln>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0000"/>
            </a:blip>
            <a:stretch>
              <a:fillRect t="-9259" b="-9259"/>
            </a:stretch>
          </a:blipFill>
        </p:spPr>
      </p:sp>
      <p:sp>
        <p:nvSpPr>
          <p:cNvPr id="3" name="Freeform 3"/>
          <p:cNvSpPr/>
          <p:nvPr/>
        </p:nvSpPr>
        <p:spPr>
          <a:xfrm>
            <a:off x="-605292" y="1609382"/>
            <a:ext cx="19498584" cy="7068237"/>
          </a:xfrm>
          <a:custGeom>
            <a:avLst/>
            <a:gdLst/>
            <a:ahLst/>
            <a:cxnLst/>
            <a:rect l="l" t="t" r="r" b="b"/>
            <a:pathLst>
              <a:path w="19498584" h="7068237">
                <a:moveTo>
                  <a:pt x="0" y="0"/>
                </a:moveTo>
                <a:lnTo>
                  <a:pt x="19498584" y="0"/>
                </a:lnTo>
                <a:lnTo>
                  <a:pt x="19498584" y="7068236"/>
                </a:lnTo>
                <a:lnTo>
                  <a:pt x="0" y="7068236"/>
                </a:lnTo>
                <a:lnTo>
                  <a:pt x="0" y="0"/>
                </a:lnTo>
                <a:close/>
              </a:path>
            </a:pathLst>
          </a:custGeom>
          <a:blipFill>
            <a:blip r:embed="rId3"/>
            <a:stretch>
              <a:fillRect/>
            </a:stretch>
          </a:blipFill>
        </p:spPr>
      </p:sp>
      <p:sp>
        <p:nvSpPr>
          <p:cNvPr id="4" name="TextBox 4"/>
          <p:cNvSpPr txBox="1"/>
          <p:nvPr/>
        </p:nvSpPr>
        <p:spPr>
          <a:xfrm>
            <a:off x="5616702" y="3314441"/>
            <a:ext cx="7837495" cy="3547563"/>
          </a:xfrm>
          <a:prstGeom prst="rect">
            <a:avLst/>
          </a:prstGeom>
        </p:spPr>
        <p:txBody>
          <a:bodyPr lIns="0" tIns="0" rIns="0" bIns="0" rtlCol="0" anchor="t">
            <a:spAutoFit/>
          </a:bodyPr>
          <a:lstStyle/>
          <a:p>
            <a:pPr marL="0" lvl="1" indent="0" algn="ctr">
              <a:lnSpc>
                <a:spcPts val="12667"/>
              </a:lnSpc>
            </a:pPr>
            <a:r>
              <a:rPr lang="en-US" sz="15833">
                <a:solidFill>
                  <a:srgbClr val="443324"/>
                </a:solidFill>
                <a:latin typeface="Bryndan Write"/>
              </a:rPr>
              <a:t>Thank you</a:t>
            </a:r>
          </a:p>
        </p:txBody>
      </p:sp>
      <p:sp>
        <p:nvSpPr>
          <p:cNvPr id="5" name="Freeform 5"/>
          <p:cNvSpPr/>
          <p:nvPr/>
        </p:nvSpPr>
        <p:spPr>
          <a:xfrm rot="1838892">
            <a:off x="15027125" y="1329400"/>
            <a:ext cx="1590136" cy="1497619"/>
          </a:xfrm>
          <a:custGeom>
            <a:avLst/>
            <a:gdLst/>
            <a:ahLst/>
            <a:cxnLst/>
            <a:rect l="l" t="t" r="r" b="b"/>
            <a:pathLst>
              <a:path w="1590136" h="1497619">
                <a:moveTo>
                  <a:pt x="0" y="0"/>
                </a:moveTo>
                <a:lnTo>
                  <a:pt x="1590136" y="0"/>
                </a:lnTo>
                <a:lnTo>
                  <a:pt x="1590136" y="1497619"/>
                </a:lnTo>
                <a:lnTo>
                  <a:pt x="0" y="149761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rot="6019434">
            <a:off x="12144365" y="5595506"/>
            <a:ext cx="1954152" cy="1240887"/>
          </a:xfrm>
          <a:custGeom>
            <a:avLst/>
            <a:gdLst/>
            <a:ahLst/>
            <a:cxnLst/>
            <a:rect l="l" t="t" r="r" b="b"/>
            <a:pathLst>
              <a:path w="1954152" h="1240887">
                <a:moveTo>
                  <a:pt x="0" y="0"/>
                </a:moveTo>
                <a:lnTo>
                  <a:pt x="1954153" y="0"/>
                </a:lnTo>
                <a:lnTo>
                  <a:pt x="1954153" y="1240886"/>
                </a:lnTo>
                <a:lnTo>
                  <a:pt x="0" y="1240886"/>
                </a:lnTo>
                <a:lnTo>
                  <a:pt x="0" y="0"/>
                </a:lnTo>
                <a:close/>
              </a:path>
            </a:pathLst>
          </a:custGeom>
          <a:blipFill>
            <a:blip r:embed="rId6" cstate="print">
              <a:extLst>
                <a:ext uri="{96DAC541-7B7A-43D3-8B79-37D633B846F1}">
                  <asvg:svgBlip xmlns="" xmlns:asvg="http://schemas.microsoft.com/office/drawing/2016/SVG/main" r:embed="rId7"/>
                </a:ext>
              </a:extLst>
            </a:blip>
            <a:stretch>
              <a:fillRect/>
            </a:stretch>
          </a:blipFill>
        </p:spPr>
      </p:sp>
      <p:sp>
        <p:nvSpPr>
          <p:cNvPr id="7" name="Freeform 7"/>
          <p:cNvSpPr/>
          <p:nvPr/>
        </p:nvSpPr>
        <p:spPr>
          <a:xfrm rot="-4607957">
            <a:off x="4639625" y="2840141"/>
            <a:ext cx="1954152" cy="1240887"/>
          </a:xfrm>
          <a:custGeom>
            <a:avLst/>
            <a:gdLst/>
            <a:ahLst/>
            <a:cxnLst/>
            <a:rect l="l" t="t" r="r" b="b"/>
            <a:pathLst>
              <a:path w="1954152" h="1240887">
                <a:moveTo>
                  <a:pt x="0" y="0"/>
                </a:moveTo>
                <a:lnTo>
                  <a:pt x="1954153" y="0"/>
                </a:lnTo>
                <a:lnTo>
                  <a:pt x="1954153" y="1240887"/>
                </a:lnTo>
                <a:lnTo>
                  <a:pt x="0" y="1240887"/>
                </a:lnTo>
                <a:lnTo>
                  <a:pt x="0" y="0"/>
                </a:lnTo>
                <a:close/>
              </a:path>
            </a:pathLst>
          </a:custGeom>
          <a:blipFill>
            <a:blip r:embed="rId6" cstate="print">
              <a:extLst>
                <a:ext uri="{96DAC541-7B7A-43D3-8B79-37D633B846F1}">
                  <asvg:svgBlip xmlns="" xmlns:asvg="http://schemas.microsoft.com/office/drawing/2016/SVG/main" r:embed="rId7"/>
                </a:ext>
              </a:extLst>
            </a:blip>
            <a:stretch>
              <a:fillRect/>
            </a:stretch>
          </a:blipFill>
        </p:spPr>
      </p:sp>
      <p:sp>
        <p:nvSpPr>
          <p:cNvPr id="8" name="Freeform 8"/>
          <p:cNvSpPr/>
          <p:nvPr/>
        </p:nvSpPr>
        <p:spPr>
          <a:xfrm rot="-667622">
            <a:off x="971805" y="4323917"/>
            <a:ext cx="2906606" cy="2837904"/>
          </a:xfrm>
          <a:custGeom>
            <a:avLst/>
            <a:gdLst/>
            <a:ahLst/>
            <a:cxnLst/>
            <a:rect l="l" t="t" r="r" b="b"/>
            <a:pathLst>
              <a:path w="2906606" h="2837904">
                <a:moveTo>
                  <a:pt x="0" y="0"/>
                </a:moveTo>
                <a:lnTo>
                  <a:pt x="2906606" y="0"/>
                </a:lnTo>
                <a:lnTo>
                  <a:pt x="2906606" y="2837904"/>
                </a:lnTo>
                <a:lnTo>
                  <a:pt x="0" y="283790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16386" name="image3.jpeg"/>
          <p:cNvPicPr>
            <a:picLocks noChangeAspect="1" noChangeArrowheads="1"/>
          </p:cNvPicPr>
          <p:nvPr/>
        </p:nvPicPr>
        <p:blipFill>
          <a:blip r:embed="rId10"/>
          <a:srcRect/>
          <a:stretch>
            <a:fillRect/>
          </a:stretch>
        </p:blipFill>
        <p:spPr bwMode="auto">
          <a:xfrm>
            <a:off x="16078200" y="9334500"/>
            <a:ext cx="1682750" cy="444500"/>
          </a:xfrm>
          <a:prstGeom prst="rect">
            <a:avLst/>
          </a:prstGeom>
          <a:noFill/>
          <a:ln w="9525">
            <a:noFill/>
            <a:miter lim="800000"/>
            <a:headEnd/>
            <a:tailEnd/>
          </a:ln>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0000"/>
            </a:blip>
            <a:stretch>
              <a:fillRect t="-9259" b="-9259"/>
            </a:stretch>
          </a:blipFill>
        </p:spPr>
      </p:sp>
      <p:grpSp>
        <p:nvGrpSpPr>
          <p:cNvPr id="3" name="Group 3"/>
          <p:cNvGrpSpPr/>
          <p:nvPr/>
        </p:nvGrpSpPr>
        <p:grpSpPr>
          <a:xfrm>
            <a:off x="6846702" y="3239065"/>
            <a:ext cx="4594597" cy="4604039"/>
            <a:chOff x="0" y="0"/>
            <a:chExt cx="6126129" cy="6138718"/>
          </a:xfrm>
        </p:grpSpPr>
        <p:sp>
          <p:nvSpPr>
            <p:cNvPr id="4" name="Freeform 4"/>
            <p:cNvSpPr/>
            <p:nvPr/>
          </p:nvSpPr>
          <p:spPr>
            <a:xfrm>
              <a:off x="0" y="0"/>
              <a:ext cx="6032288" cy="6138718"/>
            </a:xfrm>
            <a:custGeom>
              <a:avLst/>
              <a:gdLst/>
              <a:ahLst/>
              <a:cxnLst/>
              <a:rect l="l" t="t" r="r" b="b"/>
              <a:pathLst>
                <a:path w="6032288" h="6138718">
                  <a:moveTo>
                    <a:pt x="0" y="0"/>
                  </a:moveTo>
                  <a:lnTo>
                    <a:pt x="6032288" y="0"/>
                  </a:lnTo>
                  <a:lnTo>
                    <a:pt x="6032288" y="6138718"/>
                  </a:lnTo>
                  <a:lnTo>
                    <a:pt x="0" y="6138718"/>
                  </a:lnTo>
                  <a:lnTo>
                    <a:pt x="0" y="0"/>
                  </a:lnTo>
                  <a:close/>
                </a:path>
              </a:pathLst>
            </a:custGeom>
            <a:blipFill>
              <a:blip r:embed="rId3"/>
              <a:stretch>
                <a:fillRect/>
              </a:stretch>
            </a:blipFill>
          </p:spPr>
        </p:sp>
        <p:sp>
          <p:nvSpPr>
            <p:cNvPr id="5" name="Freeform 5"/>
            <p:cNvSpPr/>
            <p:nvPr/>
          </p:nvSpPr>
          <p:spPr>
            <a:xfrm rot="2784977">
              <a:off x="3847014" y="986781"/>
              <a:ext cx="2229590" cy="1092720"/>
            </a:xfrm>
            <a:custGeom>
              <a:avLst/>
              <a:gdLst/>
              <a:ahLst/>
              <a:cxnLst/>
              <a:rect l="l" t="t" r="r" b="b"/>
              <a:pathLst>
                <a:path w="2229590" h="1092720">
                  <a:moveTo>
                    <a:pt x="0" y="0"/>
                  </a:moveTo>
                  <a:lnTo>
                    <a:pt x="2229589" y="0"/>
                  </a:lnTo>
                  <a:lnTo>
                    <a:pt x="2229589" y="1092720"/>
                  </a:lnTo>
                  <a:lnTo>
                    <a:pt x="0" y="1092720"/>
                  </a:lnTo>
                  <a:lnTo>
                    <a:pt x="0" y="0"/>
                  </a:lnTo>
                  <a:close/>
                </a:path>
              </a:pathLst>
            </a:custGeom>
            <a:blipFill>
              <a:blip r:embed="rId4"/>
              <a:stretch>
                <a:fillRect/>
              </a:stretch>
            </a:blipFill>
          </p:spPr>
        </p:sp>
      </p:grpSp>
      <p:sp>
        <p:nvSpPr>
          <p:cNvPr id="6" name="Freeform 6">
            <a:hlinkClick r:id="rId5" tooltip="https://akademisyenler.org.tr/en/homepage-1-english"/>
          </p:cNvPr>
          <p:cNvSpPr/>
          <p:nvPr/>
        </p:nvSpPr>
        <p:spPr>
          <a:xfrm>
            <a:off x="3597235" y="8981783"/>
            <a:ext cx="2970740" cy="732097"/>
          </a:xfrm>
          <a:custGeom>
            <a:avLst/>
            <a:gdLst/>
            <a:ahLst/>
            <a:cxnLst/>
            <a:rect l="l" t="t" r="r" b="b"/>
            <a:pathLst>
              <a:path w="2970740" h="732097">
                <a:moveTo>
                  <a:pt x="0" y="0"/>
                </a:moveTo>
                <a:lnTo>
                  <a:pt x="2970740" y="0"/>
                </a:lnTo>
                <a:lnTo>
                  <a:pt x="2970740" y="732096"/>
                </a:lnTo>
                <a:lnTo>
                  <a:pt x="0" y="732096"/>
                </a:lnTo>
                <a:lnTo>
                  <a:pt x="0" y="0"/>
                </a:lnTo>
                <a:close/>
              </a:path>
            </a:pathLst>
          </a:custGeom>
          <a:blipFill>
            <a:blip r:embed="rId6"/>
            <a:stretch>
              <a:fillRect/>
            </a:stretch>
          </a:blipFill>
        </p:spPr>
      </p:sp>
      <p:sp>
        <p:nvSpPr>
          <p:cNvPr id="7" name="Freeform 7">
            <a:hlinkClick r:id="rId7" tooltip="https://centrofontisanlorenzo.it"/>
          </p:cNvPr>
          <p:cNvSpPr/>
          <p:nvPr/>
        </p:nvSpPr>
        <p:spPr>
          <a:xfrm>
            <a:off x="14593188" y="2910288"/>
            <a:ext cx="3017713" cy="2351758"/>
          </a:xfrm>
          <a:custGeom>
            <a:avLst/>
            <a:gdLst/>
            <a:ahLst/>
            <a:cxnLst/>
            <a:rect l="l" t="t" r="r" b="b"/>
            <a:pathLst>
              <a:path w="3017713" h="2351758">
                <a:moveTo>
                  <a:pt x="0" y="0"/>
                </a:moveTo>
                <a:lnTo>
                  <a:pt x="3017714" y="0"/>
                </a:lnTo>
                <a:lnTo>
                  <a:pt x="3017714" y="2351758"/>
                </a:lnTo>
                <a:lnTo>
                  <a:pt x="0" y="2351758"/>
                </a:lnTo>
                <a:lnTo>
                  <a:pt x="0" y="0"/>
                </a:lnTo>
                <a:close/>
              </a:path>
            </a:pathLst>
          </a:custGeom>
          <a:blipFill>
            <a:blip r:embed="rId8"/>
            <a:stretch>
              <a:fillRect t="-28274" r="-41465"/>
            </a:stretch>
          </a:blipFill>
        </p:spPr>
      </p:sp>
      <p:sp>
        <p:nvSpPr>
          <p:cNvPr id="8" name="Freeform 8">
            <a:hlinkClick r:id="rId9" tooltip="http://globers.net"/>
          </p:cNvPr>
          <p:cNvSpPr/>
          <p:nvPr/>
        </p:nvSpPr>
        <p:spPr>
          <a:xfrm>
            <a:off x="723002" y="8965856"/>
            <a:ext cx="1916216" cy="673850"/>
          </a:xfrm>
          <a:custGeom>
            <a:avLst/>
            <a:gdLst/>
            <a:ahLst/>
            <a:cxnLst/>
            <a:rect l="l" t="t" r="r" b="b"/>
            <a:pathLst>
              <a:path w="1916216" h="673850">
                <a:moveTo>
                  <a:pt x="0" y="0"/>
                </a:moveTo>
                <a:lnTo>
                  <a:pt x="1916216" y="0"/>
                </a:lnTo>
                <a:lnTo>
                  <a:pt x="1916216" y="673850"/>
                </a:lnTo>
                <a:lnTo>
                  <a:pt x="0" y="673850"/>
                </a:lnTo>
                <a:lnTo>
                  <a:pt x="0" y="0"/>
                </a:lnTo>
                <a:close/>
              </a:path>
            </a:pathLst>
          </a:custGeom>
          <a:blipFill>
            <a:blip r:embed="rId10"/>
            <a:stretch>
              <a:fillRect/>
            </a:stretch>
          </a:blipFill>
        </p:spPr>
      </p:sp>
      <p:sp>
        <p:nvSpPr>
          <p:cNvPr id="9" name="Freeform 9">
            <a:hlinkClick r:id="rId11" tooltip="https://www.vitatiim.ee/en"/>
          </p:cNvPr>
          <p:cNvSpPr/>
          <p:nvPr/>
        </p:nvSpPr>
        <p:spPr>
          <a:xfrm>
            <a:off x="15241602" y="8078413"/>
            <a:ext cx="2359774" cy="2359774"/>
          </a:xfrm>
          <a:custGeom>
            <a:avLst/>
            <a:gdLst/>
            <a:ahLst/>
            <a:cxnLst/>
            <a:rect l="l" t="t" r="r" b="b"/>
            <a:pathLst>
              <a:path w="2359774" h="2359774">
                <a:moveTo>
                  <a:pt x="0" y="0"/>
                </a:moveTo>
                <a:lnTo>
                  <a:pt x="2359775" y="0"/>
                </a:lnTo>
                <a:lnTo>
                  <a:pt x="2359775" y="2359774"/>
                </a:lnTo>
                <a:lnTo>
                  <a:pt x="0" y="2359774"/>
                </a:lnTo>
                <a:lnTo>
                  <a:pt x="0" y="0"/>
                </a:lnTo>
                <a:close/>
              </a:path>
            </a:pathLst>
          </a:custGeom>
          <a:blipFill>
            <a:blip r:embed="rId12" cstate="print"/>
            <a:stretch>
              <a:fillRect/>
            </a:stretch>
          </a:blipFill>
        </p:spPr>
      </p:sp>
      <p:sp>
        <p:nvSpPr>
          <p:cNvPr id="10" name="Freeform 10">
            <a:hlinkClick r:id="rId13" tooltip="https://euroteam-cz.webnode.cz/en/"/>
          </p:cNvPr>
          <p:cNvSpPr/>
          <p:nvPr/>
        </p:nvSpPr>
        <p:spPr>
          <a:xfrm>
            <a:off x="7070339" y="755519"/>
            <a:ext cx="1663710" cy="1663710"/>
          </a:xfrm>
          <a:custGeom>
            <a:avLst/>
            <a:gdLst/>
            <a:ahLst/>
            <a:cxnLst/>
            <a:rect l="l" t="t" r="r" b="b"/>
            <a:pathLst>
              <a:path w="1663710" h="1663710">
                <a:moveTo>
                  <a:pt x="0" y="0"/>
                </a:moveTo>
                <a:lnTo>
                  <a:pt x="1663710" y="0"/>
                </a:lnTo>
                <a:lnTo>
                  <a:pt x="1663710" y="1663711"/>
                </a:lnTo>
                <a:lnTo>
                  <a:pt x="0" y="1663711"/>
                </a:lnTo>
                <a:lnTo>
                  <a:pt x="0" y="0"/>
                </a:lnTo>
                <a:close/>
              </a:path>
            </a:pathLst>
          </a:custGeom>
          <a:blipFill>
            <a:blip r:embed="rId14"/>
            <a:stretch>
              <a:fillRect/>
            </a:stretch>
          </a:blipFill>
        </p:spPr>
      </p:sp>
      <p:sp>
        <p:nvSpPr>
          <p:cNvPr id="11" name="Freeform 11">
            <a:hlinkClick r:id="rId15" tooltip="https://tamonopatia.org"/>
          </p:cNvPr>
          <p:cNvSpPr/>
          <p:nvPr/>
        </p:nvSpPr>
        <p:spPr>
          <a:xfrm>
            <a:off x="833668" y="970658"/>
            <a:ext cx="2552763" cy="982814"/>
          </a:xfrm>
          <a:custGeom>
            <a:avLst/>
            <a:gdLst/>
            <a:ahLst/>
            <a:cxnLst/>
            <a:rect l="l" t="t" r="r" b="b"/>
            <a:pathLst>
              <a:path w="2552763" h="982814">
                <a:moveTo>
                  <a:pt x="0" y="0"/>
                </a:moveTo>
                <a:lnTo>
                  <a:pt x="2552763" y="0"/>
                </a:lnTo>
                <a:lnTo>
                  <a:pt x="2552763" y="982814"/>
                </a:lnTo>
                <a:lnTo>
                  <a:pt x="0" y="982814"/>
                </a:lnTo>
                <a:lnTo>
                  <a:pt x="0" y="0"/>
                </a:lnTo>
                <a:close/>
              </a:path>
            </a:pathLst>
          </a:custGeom>
          <a:blipFill>
            <a:blip r:embed="rId16" cstate="print"/>
            <a:stretch>
              <a:fillRect/>
            </a:stretch>
          </a:blipFill>
        </p:spPr>
      </p:sp>
      <p:sp>
        <p:nvSpPr>
          <p:cNvPr id="12" name="Freeform 12">
            <a:hlinkClick r:id="rId17" tooltip="http://www.envercevko.org"/>
          </p:cNvPr>
          <p:cNvSpPr/>
          <p:nvPr/>
        </p:nvSpPr>
        <p:spPr>
          <a:xfrm>
            <a:off x="4583873" y="863753"/>
            <a:ext cx="1400616" cy="1447244"/>
          </a:xfrm>
          <a:custGeom>
            <a:avLst/>
            <a:gdLst/>
            <a:ahLst/>
            <a:cxnLst/>
            <a:rect l="l" t="t" r="r" b="b"/>
            <a:pathLst>
              <a:path w="1400616" h="1447244">
                <a:moveTo>
                  <a:pt x="0" y="0"/>
                </a:moveTo>
                <a:lnTo>
                  <a:pt x="1400616" y="0"/>
                </a:lnTo>
                <a:lnTo>
                  <a:pt x="1400616" y="1447243"/>
                </a:lnTo>
                <a:lnTo>
                  <a:pt x="0" y="1447243"/>
                </a:lnTo>
                <a:lnTo>
                  <a:pt x="0" y="0"/>
                </a:lnTo>
                <a:close/>
              </a:path>
            </a:pathLst>
          </a:custGeom>
          <a:blipFill>
            <a:blip r:embed="rId18"/>
            <a:stretch>
              <a:fillRect/>
            </a:stretch>
          </a:blipFill>
        </p:spPr>
      </p:sp>
      <p:sp>
        <p:nvSpPr>
          <p:cNvPr id="13" name="Freeform 13"/>
          <p:cNvSpPr/>
          <p:nvPr/>
        </p:nvSpPr>
        <p:spPr>
          <a:xfrm>
            <a:off x="16144744" y="5748526"/>
            <a:ext cx="1570933" cy="2094577"/>
          </a:xfrm>
          <a:custGeom>
            <a:avLst/>
            <a:gdLst/>
            <a:ahLst/>
            <a:cxnLst/>
            <a:rect l="l" t="t" r="r" b="b"/>
            <a:pathLst>
              <a:path w="1570933" h="2094577">
                <a:moveTo>
                  <a:pt x="0" y="0"/>
                </a:moveTo>
                <a:lnTo>
                  <a:pt x="1570933" y="0"/>
                </a:lnTo>
                <a:lnTo>
                  <a:pt x="1570933" y="2094578"/>
                </a:lnTo>
                <a:lnTo>
                  <a:pt x="0" y="2094578"/>
                </a:lnTo>
                <a:lnTo>
                  <a:pt x="0" y="0"/>
                </a:lnTo>
                <a:close/>
              </a:path>
            </a:pathLst>
          </a:custGeom>
          <a:blipFill>
            <a:blip r:embed="rId19"/>
            <a:stretch>
              <a:fillRect/>
            </a:stretch>
          </a:blipFill>
        </p:spPr>
      </p:sp>
      <p:sp>
        <p:nvSpPr>
          <p:cNvPr id="14" name="Freeform 14"/>
          <p:cNvSpPr/>
          <p:nvPr/>
        </p:nvSpPr>
        <p:spPr>
          <a:xfrm>
            <a:off x="11901237" y="8729457"/>
            <a:ext cx="2252737" cy="1002468"/>
          </a:xfrm>
          <a:custGeom>
            <a:avLst/>
            <a:gdLst/>
            <a:ahLst/>
            <a:cxnLst/>
            <a:rect l="l" t="t" r="r" b="b"/>
            <a:pathLst>
              <a:path w="2252737" h="1002468">
                <a:moveTo>
                  <a:pt x="0" y="0"/>
                </a:moveTo>
                <a:lnTo>
                  <a:pt x="2252737" y="0"/>
                </a:lnTo>
                <a:lnTo>
                  <a:pt x="2252737" y="1002468"/>
                </a:lnTo>
                <a:lnTo>
                  <a:pt x="0" y="1002468"/>
                </a:lnTo>
                <a:lnTo>
                  <a:pt x="0" y="0"/>
                </a:lnTo>
                <a:close/>
              </a:path>
            </a:pathLst>
          </a:custGeom>
          <a:blipFill>
            <a:blip r:embed="rId20"/>
            <a:stretch>
              <a:fillRect/>
            </a:stretch>
          </a:blipFill>
        </p:spPr>
      </p:sp>
      <p:sp>
        <p:nvSpPr>
          <p:cNvPr id="15" name="Freeform 15"/>
          <p:cNvSpPr/>
          <p:nvPr/>
        </p:nvSpPr>
        <p:spPr>
          <a:xfrm>
            <a:off x="12942024" y="863753"/>
            <a:ext cx="1400616" cy="1407654"/>
          </a:xfrm>
          <a:custGeom>
            <a:avLst/>
            <a:gdLst/>
            <a:ahLst/>
            <a:cxnLst/>
            <a:rect l="l" t="t" r="r" b="b"/>
            <a:pathLst>
              <a:path w="1400616" h="1407654">
                <a:moveTo>
                  <a:pt x="0" y="0"/>
                </a:moveTo>
                <a:lnTo>
                  <a:pt x="1400616" y="0"/>
                </a:lnTo>
                <a:lnTo>
                  <a:pt x="1400616" y="1407654"/>
                </a:lnTo>
                <a:lnTo>
                  <a:pt x="0" y="1407654"/>
                </a:lnTo>
                <a:lnTo>
                  <a:pt x="0" y="0"/>
                </a:lnTo>
                <a:close/>
              </a:path>
            </a:pathLst>
          </a:custGeom>
          <a:blipFill>
            <a:blip r:embed="rId21"/>
            <a:stretch>
              <a:fillRect/>
            </a:stretch>
          </a:blipFill>
        </p:spPr>
      </p:sp>
      <p:sp>
        <p:nvSpPr>
          <p:cNvPr id="16" name="Freeform 16"/>
          <p:cNvSpPr/>
          <p:nvPr/>
        </p:nvSpPr>
        <p:spPr>
          <a:xfrm>
            <a:off x="675377" y="5864025"/>
            <a:ext cx="1202010" cy="1863581"/>
          </a:xfrm>
          <a:custGeom>
            <a:avLst/>
            <a:gdLst/>
            <a:ahLst/>
            <a:cxnLst/>
            <a:rect l="l" t="t" r="r" b="b"/>
            <a:pathLst>
              <a:path w="1202010" h="1863581">
                <a:moveTo>
                  <a:pt x="0" y="0"/>
                </a:moveTo>
                <a:lnTo>
                  <a:pt x="1202009" y="0"/>
                </a:lnTo>
                <a:lnTo>
                  <a:pt x="1202009" y="1863581"/>
                </a:lnTo>
                <a:lnTo>
                  <a:pt x="0" y="1863581"/>
                </a:lnTo>
                <a:lnTo>
                  <a:pt x="0" y="0"/>
                </a:lnTo>
                <a:close/>
              </a:path>
            </a:pathLst>
          </a:custGeom>
          <a:blipFill>
            <a:blip r:embed="rId22"/>
            <a:stretch>
              <a:fillRect/>
            </a:stretch>
          </a:blipFill>
        </p:spPr>
      </p:sp>
      <p:sp>
        <p:nvSpPr>
          <p:cNvPr id="17" name="Freeform 17"/>
          <p:cNvSpPr/>
          <p:nvPr/>
        </p:nvSpPr>
        <p:spPr>
          <a:xfrm>
            <a:off x="675377" y="3182037"/>
            <a:ext cx="1185552" cy="1519938"/>
          </a:xfrm>
          <a:custGeom>
            <a:avLst/>
            <a:gdLst/>
            <a:ahLst/>
            <a:cxnLst/>
            <a:rect l="l" t="t" r="r" b="b"/>
            <a:pathLst>
              <a:path w="1185552" h="1519938">
                <a:moveTo>
                  <a:pt x="0" y="0"/>
                </a:moveTo>
                <a:lnTo>
                  <a:pt x="1185551" y="0"/>
                </a:lnTo>
                <a:lnTo>
                  <a:pt x="1185551" y="1519938"/>
                </a:lnTo>
                <a:lnTo>
                  <a:pt x="0" y="1519938"/>
                </a:lnTo>
                <a:lnTo>
                  <a:pt x="0" y="0"/>
                </a:lnTo>
                <a:close/>
              </a:path>
            </a:pathLst>
          </a:custGeom>
          <a:blipFill>
            <a:blip r:embed="rId23"/>
            <a:stretch>
              <a:fillRect/>
            </a:stretch>
          </a:blipFill>
        </p:spPr>
      </p:sp>
      <p:sp>
        <p:nvSpPr>
          <p:cNvPr id="18" name="Freeform 18"/>
          <p:cNvSpPr/>
          <p:nvPr/>
        </p:nvSpPr>
        <p:spPr>
          <a:xfrm>
            <a:off x="9829424" y="809166"/>
            <a:ext cx="1934080" cy="1501830"/>
          </a:xfrm>
          <a:custGeom>
            <a:avLst/>
            <a:gdLst/>
            <a:ahLst/>
            <a:cxnLst/>
            <a:rect l="l" t="t" r="r" b="b"/>
            <a:pathLst>
              <a:path w="1934080" h="1501830">
                <a:moveTo>
                  <a:pt x="0" y="0"/>
                </a:moveTo>
                <a:lnTo>
                  <a:pt x="1934080" y="0"/>
                </a:lnTo>
                <a:lnTo>
                  <a:pt x="1934080" y="1501830"/>
                </a:lnTo>
                <a:lnTo>
                  <a:pt x="0" y="1501830"/>
                </a:lnTo>
                <a:lnTo>
                  <a:pt x="0" y="0"/>
                </a:lnTo>
                <a:close/>
              </a:path>
            </a:pathLst>
          </a:custGeom>
          <a:blipFill>
            <a:blip r:embed="rId24"/>
            <a:stretch>
              <a:fillRect/>
            </a:stretch>
          </a:blipFill>
        </p:spPr>
      </p:sp>
      <p:sp>
        <p:nvSpPr>
          <p:cNvPr id="19" name="Freeform 19"/>
          <p:cNvSpPr/>
          <p:nvPr/>
        </p:nvSpPr>
        <p:spPr>
          <a:xfrm>
            <a:off x="15311482" y="1018283"/>
            <a:ext cx="2289895" cy="1329532"/>
          </a:xfrm>
          <a:custGeom>
            <a:avLst/>
            <a:gdLst/>
            <a:ahLst/>
            <a:cxnLst/>
            <a:rect l="l" t="t" r="r" b="b"/>
            <a:pathLst>
              <a:path w="2289895" h="1329532">
                <a:moveTo>
                  <a:pt x="0" y="0"/>
                </a:moveTo>
                <a:lnTo>
                  <a:pt x="2289895" y="0"/>
                </a:lnTo>
                <a:lnTo>
                  <a:pt x="2289895" y="1329532"/>
                </a:lnTo>
                <a:lnTo>
                  <a:pt x="0" y="1329532"/>
                </a:lnTo>
                <a:lnTo>
                  <a:pt x="0" y="0"/>
                </a:lnTo>
                <a:close/>
              </a:path>
            </a:pathLst>
          </a:custGeom>
          <a:blipFill>
            <a:blip r:embed="rId25"/>
            <a:stretch>
              <a:fillRect t="-48144" r="-8364"/>
            </a:stretch>
          </a:blipFill>
        </p:spPr>
      </p:sp>
      <p:sp>
        <p:nvSpPr>
          <p:cNvPr id="20" name="TextBox 20"/>
          <p:cNvSpPr txBox="1"/>
          <p:nvPr/>
        </p:nvSpPr>
        <p:spPr>
          <a:xfrm>
            <a:off x="7487893" y="9192591"/>
            <a:ext cx="3312215" cy="272380"/>
          </a:xfrm>
          <a:prstGeom prst="rect">
            <a:avLst/>
          </a:prstGeom>
        </p:spPr>
        <p:txBody>
          <a:bodyPr lIns="0" tIns="0" rIns="0" bIns="0" rtlCol="0" anchor="t">
            <a:spAutoFit/>
          </a:bodyPr>
          <a:lstStyle/>
          <a:p>
            <a:pPr marL="0" lvl="0" indent="0" algn="ctr">
              <a:lnSpc>
                <a:spcPts val="2211"/>
              </a:lnSpc>
              <a:spcBef>
                <a:spcPct val="0"/>
              </a:spcBef>
            </a:pPr>
            <a:r>
              <a:rPr lang="en-US" sz="1579" spc="315">
                <a:solidFill>
                  <a:srgbClr val="927A60"/>
                </a:solidFill>
                <a:latin typeface="Now"/>
              </a:rPr>
              <a:t>PARTNERS</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0000"/>
            </a:blip>
            <a:stretch>
              <a:fillRect t="-9259" b="-9259"/>
            </a:stretch>
          </a:blipFill>
        </p:spPr>
      </p:sp>
      <p:grpSp>
        <p:nvGrpSpPr>
          <p:cNvPr id="3" name="Group 3"/>
          <p:cNvGrpSpPr/>
          <p:nvPr/>
        </p:nvGrpSpPr>
        <p:grpSpPr>
          <a:xfrm>
            <a:off x="-81941" y="0"/>
            <a:ext cx="5527813" cy="10435018"/>
            <a:chOff x="0" y="0"/>
            <a:chExt cx="7370417" cy="13913357"/>
          </a:xfrm>
        </p:grpSpPr>
        <p:pic>
          <p:nvPicPr>
            <p:cNvPr id="4" name="Picture 4"/>
            <p:cNvPicPr>
              <a:picLocks noChangeAspect="1"/>
            </p:cNvPicPr>
            <p:nvPr/>
          </p:nvPicPr>
          <p:blipFill>
            <a:blip r:embed="rId3"/>
            <a:srcRect l="24715" r="39924"/>
            <a:stretch>
              <a:fillRect/>
            </a:stretch>
          </p:blipFill>
          <p:spPr>
            <a:xfrm>
              <a:off x="0" y="0"/>
              <a:ext cx="7370417" cy="13913357"/>
            </a:xfrm>
            <a:prstGeom prst="rect">
              <a:avLst/>
            </a:prstGeom>
          </p:spPr>
        </p:pic>
      </p:grpSp>
      <p:sp>
        <p:nvSpPr>
          <p:cNvPr id="5" name="Freeform 5"/>
          <p:cNvSpPr/>
          <p:nvPr/>
        </p:nvSpPr>
        <p:spPr>
          <a:xfrm>
            <a:off x="5886594" y="1173809"/>
            <a:ext cx="11960736" cy="7939382"/>
          </a:xfrm>
          <a:custGeom>
            <a:avLst/>
            <a:gdLst/>
            <a:ahLst/>
            <a:cxnLst/>
            <a:rect l="l" t="t" r="r" b="b"/>
            <a:pathLst>
              <a:path w="11960736" h="7939382">
                <a:moveTo>
                  <a:pt x="0" y="0"/>
                </a:moveTo>
                <a:lnTo>
                  <a:pt x="11960736" y="0"/>
                </a:lnTo>
                <a:lnTo>
                  <a:pt x="11960736" y="7939382"/>
                </a:lnTo>
                <a:lnTo>
                  <a:pt x="0" y="7939382"/>
                </a:lnTo>
                <a:lnTo>
                  <a:pt x="0" y="0"/>
                </a:lnTo>
                <a:close/>
              </a:path>
            </a:pathLst>
          </a:custGeom>
          <a:blipFill>
            <a:blip r:embed="rId4"/>
            <a:stretch>
              <a:fillRect l="-1159" t="-44123" r="-1159"/>
            </a:stretch>
          </a:blipFill>
        </p:spPr>
      </p:sp>
      <p:sp>
        <p:nvSpPr>
          <p:cNvPr id="6" name="TextBox 6"/>
          <p:cNvSpPr txBox="1"/>
          <p:nvPr/>
        </p:nvSpPr>
        <p:spPr>
          <a:xfrm>
            <a:off x="6247343" y="1318918"/>
            <a:ext cx="8601483" cy="1355090"/>
          </a:xfrm>
          <a:prstGeom prst="rect">
            <a:avLst/>
          </a:prstGeom>
        </p:spPr>
        <p:txBody>
          <a:bodyPr lIns="0" tIns="0" rIns="0" bIns="0" rtlCol="0" anchor="t">
            <a:spAutoFit/>
          </a:bodyPr>
          <a:lstStyle/>
          <a:p>
            <a:pPr>
              <a:lnSpc>
                <a:spcPts val="5170"/>
              </a:lnSpc>
            </a:pPr>
            <a:r>
              <a:rPr lang="en-US" sz="4700" dirty="0">
                <a:solidFill>
                  <a:srgbClr val="443324"/>
                </a:solidFill>
                <a:latin typeface="Bryndan Write Bold"/>
              </a:rPr>
              <a:t>Objectives of the network partnership for 2024:</a:t>
            </a:r>
          </a:p>
        </p:txBody>
      </p:sp>
      <p:sp>
        <p:nvSpPr>
          <p:cNvPr id="7" name="TextBox 7"/>
          <p:cNvSpPr txBox="1"/>
          <p:nvPr/>
        </p:nvSpPr>
        <p:spPr>
          <a:xfrm>
            <a:off x="6247343" y="2902320"/>
            <a:ext cx="11239238" cy="5653404"/>
          </a:xfrm>
          <a:prstGeom prst="rect">
            <a:avLst/>
          </a:prstGeom>
        </p:spPr>
        <p:txBody>
          <a:bodyPr lIns="0" tIns="0" rIns="0" bIns="0" rtlCol="0" anchor="t">
            <a:spAutoFit/>
          </a:bodyPr>
          <a:lstStyle/>
          <a:p>
            <a:pPr>
              <a:lnSpc>
                <a:spcPts val="3500"/>
              </a:lnSpc>
            </a:pPr>
            <a:r>
              <a:rPr lang="en-US" sz="2500" dirty="0">
                <a:solidFill>
                  <a:srgbClr val="443324"/>
                </a:solidFill>
                <a:latin typeface="Now Bold"/>
              </a:rPr>
              <a:t>1. Boost youth stakeholder participation, </a:t>
            </a:r>
            <a:r>
              <a:rPr lang="en-US" sz="2500" dirty="0">
                <a:solidFill>
                  <a:srgbClr val="443324"/>
                </a:solidFill>
                <a:latin typeface="Now"/>
              </a:rPr>
              <a:t>including by building upon the potential of digital communication alongside other forms of participation</a:t>
            </a:r>
          </a:p>
          <a:p>
            <a:pPr>
              <a:lnSpc>
                <a:spcPts val="839"/>
              </a:lnSpc>
            </a:pPr>
            <a:endParaRPr lang="en-US" sz="2500" dirty="0">
              <a:solidFill>
                <a:srgbClr val="443324"/>
              </a:solidFill>
              <a:latin typeface="Now"/>
            </a:endParaRPr>
          </a:p>
          <a:p>
            <a:pPr>
              <a:lnSpc>
                <a:spcPts val="3500"/>
              </a:lnSpc>
            </a:pPr>
            <a:r>
              <a:rPr lang="en-US" sz="2500" dirty="0">
                <a:solidFill>
                  <a:srgbClr val="443324"/>
                </a:solidFill>
                <a:latin typeface="Now Bold"/>
              </a:rPr>
              <a:t>2. Raise awareness of the EU Youth Strategy</a:t>
            </a:r>
            <a:r>
              <a:rPr lang="en-US" sz="2500" dirty="0">
                <a:solidFill>
                  <a:srgbClr val="443324"/>
                </a:solidFill>
                <a:latin typeface="Now"/>
              </a:rPr>
              <a:t> including the European Youth Goals, through actions to engage, connect and empower youth</a:t>
            </a:r>
          </a:p>
          <a:p>
            <a:pPr>
              <a:lnSpc>
                <a:spcPts val="839"/>
              </a:lnSpc>
            </a:pPr>
            <a:endParaRPr lang="en-US" sz="2500" dirty="0">
              <a:solidFill>
                <a:srgbClr val="443324"/>
              </a:solidFill>
              <a:latin typeface="Now"/>
            </a:endParaRPr>
          </a:p>
          <a:p>
            <a:pPr>
              <a:lnSpc>
                <a:spcPts val="3500"/>
              </a:lnSpc>
            </a:pPr>
            <a:r>
              <a:rPr lang="en-US" sz="2500" dirty="0">
                <a:solidFill>
                  <a:srgbClr val="443324"/>
                </a:solidFill>
                <a:latin typeface="Now Bold"/>
              </a:rPr>
              <a:t>3. Increase commitment and cooperation of youth civil society actors with public authorities </a:t>
            </a:r>
            <a:r>
              <a:rPr lang="en-US" sz="2500" dirty="0">
                <a:solidFill>
                  <a:srgbClr val="443324"/>
                </a:solidFill>
                <a:latin typeface="Now"/>
              </a:rPr>
              <a:t>for the implementation of policies in areas relevant for young people</a:t>
            </a:r>
          </a:p>
          <a:p>
            <a:pPr>
              <a:lnSpc>
                <a:spcPts val="839"/>
              </a:lnSpc>
            </a:pPr>
            <a:endParaRPr lang="en-US" sz="2500" dirty="0">
              <a:solidFill>
                <a:srgbClr val="443324"/>
              </a:solidFill>
              <a:latin typeface="Now"/>
            </a:endParaRPr>
          </a:p>
          <a:p>
            <a:pPr>
              <a:lnSpc>
                <a:spcPts val="3500"/>
              </a:lnSpc>
            </a:pPr>
            <a:r>
              <a:rPr lang="en-US" sz="2500" dirty="0">
                <a:solidFill>
                  <a:srgbClr val="443324"/>
                </a:solidFill>
                <a:latin typeface="Now Bold"/>
              </a:rPr>
              <a:t>4. Boost youth civil society involvement in the dissemination of policy and </a:t>
            </a:r>
            <a:r>
              <a:rPr lang="en-US" sz="2500" dirty="0" err="1">
                <a:solidFill>
                  <a:srgbClr val="443324"/>
                </a:solidFill>
                <a:latin typeface="Now Bold"/>
              </a:rPr>
              <a:t>programme</a:t>
            </a:r>
            <a:r>
              <a:rPr lang="en-US" sz="2500" dirty="0">
                <a:solidFill>
                  <a:srgbClr val="443324"/>
                </a:solidFill>
                <a:latin typeface="Now Bold"/>
              </a:rPr>
              <a:t> actions </a:t>
            </a:r>
            <a:r>
              <a:rPr lang="en-US" sz="2500" dirty="0">
                <a:solidFill>
                  <a:srgbClr val="443324"/>
                </a:solidFill>
                <a:latin typeface="Now"/>
              </a:rPr>
              <a:t>including results and good practices among their membership and beyond</a:t>
            </a:r>
          </a:p>
          <a:p>
            <a:pPr>
              <a:lnSpc>
                <a:spcPts val="3500"/>
              </a:lnSpc>
            </a:pPr>
            <a:endParaRPr lang="en-US" sz="2500" dirty="0">
              <a:solidFill>
                <a:srgbClr val="443324"/>
              </a:solidFill>
              <a:latin typeface="Now"/>
            </a:endParaRPr>
          </a:p>
        </p:txBody>
      </p:sp>
      <p:sp>
        <p:nvSpPr>
          <p:cNvPr id="8" name="Freeform 8"/>
          <p:cNvSpPr/>
          <p:nvPr/>
        </p:nvSpPr>
        <p:spPr>
          <a:xfrm rot="3222491">
            <a:off x="14801811" y="522402"/>
            <a:ext cx="1383297" cy="1302814"/>
          </a:xfrm>
          <a:custGeom>
            <a:avLst/>
            <a:gdLst/>
            <a:ahLst/>
            <a:cxnLst/>
            <a:rect l="l" t="t" r="r" b="b"/>
            <a:pathLst>
              <a:path w="1383297" h="1302814">
                <a:moveTo>
                  <a:pt x="0" y="0"/>
                </a:moveTo>
                <a:lnTo>
                  <a:pt x="1383297" y="0"/>
                </a:lnTo>
                <a:lnTo>
                  <a:pt x="1383297" y="1302814"/>
                </a:lnTo>
                <a:lnTo>
                  <a:pt x="0" y="130281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076132" y="8069822"/>
            <a:ext cx="1620925" cy="2086738"/>
          </a:xfrm>
          <a:custGeom>
            <a:avLst/>
            <a:gdLst/>
            <a:ahLst/>
            <a:cxnLst/>
            <a:rect l="l" t="t" r="r" b="b"/>
            <a:pathLst>
              <a:path w="1620925" h="2086738">
                <a:moveTo>
                  <a:pt x="1620925" y="0"/>
                </a:moveTo>
                <a:lnTo>
                  <a:pt x="0" y="0"/>
                </a:lnTo>
                <a:lnTo>
                  <a:pt x="0" y="2086738"/>
                </a:lnTo>
                <a:lnTo>
                  <a:pt x="1620925" y="2086738"/>
                </a:lnTo>
                <a:lnTo>
                  <a:pt x="1620925" y="0"/>
                </a:lnTo>
                <a:close/>
              </a:path>
            </a:pathLst>
          </a:custGeom>
          <a:blipFill>
            <a:blip r:embed="rId7" cstate="print">
              <a:extLst>
                <a:ext uri="{96DAC541-7B7A-43D3-8B79-37D633B846F1}">
                  <asvg:svgBlip xmlns="" xmlns:asvg="http://schemas.microsoft.com/office/drawing/2016/SVG/main" r:embed="rId8"/>
                </a:ext>
              </a:extLst>
            </a:blip>
            <a:stretch>
              <a:fillRect/>
            </a:stretch>
          </a:blipFill>
        </p:spPr>
      </p:sp>
      <p:pic>
        <p:nvPicPr>
          <p:cNvPr id="2050" name="image3.jpeg"/>
          <p:cNvPicPr>
            <a:picLocks noChangeAspect="1" noChangeArrowheads="1"/>
          </p:cNvPicPr>
          <p:nvPr/>
        </p:nvPicPr>
        <p:blipFill>
          <a:blip r:embed="rId9"/>
          <a:srcRect/>
          <a:stretch>
            <a:fillRect/>
          </a:stretch>
        </p:blipFill>
        <p:spPr bwMode="auto">
          <a:xfrm>
            <a:off x="16306800" y="9639300"/>
            <a:ext cx="1682750" cy="444500"/>
          </a:xfrm>
          <a:prstGeom prst="rect">
            <a:avLst/>
          </a:prstGeom>
          <a:noFill/>
          <a:ln w="9525">
            <a:noFill/>
            <a:miter lim="800000"/>
            <a:headEnd/>
            <a:tailEnd/>
          </a:ln>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0000"/>
            </a:blip>
            <a:stretch>
              <a:fillRect t="-9259" b="-9259"/>
            </a:stretch>
          </a:blipFill>
        </p:spPr>
      </p:sp>
      <p:sp>
        <p:nvSpPr>
          <p:cNvPr id="3" name="Freeform 3"/>
          <p:cNvSpPr/>
          <p:nvPr/>
        </p:nvSpPr>
        <p:spPr>
          <a:xfrm>
            <a:off x="2826004" y="1652031"/>
            <a:ext cx="12635991" cy="6982938"/>
          </a:xfrm>
          <a:custGeom>
            <a:avLst/>
            <a:gdLst/>
            <a:ahLst/>
            <a:cxnLst/>
            <a:rect l="l" t="t" r="r" b="b"/>
            <a:pathLst>
              <a:path w="12635991" h="6982938">
                <a:moveTo>
                  <a:pt x="0" y="0"/>
                </a:moveTo>
                <a:lnTo>
                  <a:pt x="12635992" y="0"/>
                </a:lnTo>
                <a:lnTo>
                  <a:pt x="12635992" y="6982938"/>
                </a:lnTo>
                <a:lnTo>
                  <a:pt x="0" y="6982938"/>
                </a:lnTo>
                <a:lnTo>
                  <a:pt x="0" y="0"/>
                </a:lnTo>
                <a:close/>
              </a:path>
            </a:pathLst>
          </a:custGeom>
          <a:blipFill>
            <a:blip r:embed="rId3"/>
            <a:stretch>
              <a:fillRect t="-69193"/>
            </a:stretch>
          </a:blipFill>
        </p:spPr>
      </p:sp>
      <p:sp>
        <p:nvSpPr>
          <p:cNvPr id="4" name="Freeform 4"/>
          <p:cNvSpPr/>
          <p:nvPr/>
        </p:nvSpPr>
        <p:spPr>
          <a:xfrm rot="-3026566">
            <a:off x="2137057" y="1312585"/>
            <a:ext cx="3728345" cy="2367499"/>
          </a:xfrm>
          <a:custGeom>
            <a:avLst/>
            <a:gdLst/>
            <a:ahLst/>
            <a:cxnLst/>
            <a:rect l="l" t="t" r="r" b="b"/>
            <a:pathLst>
              <a:path w="3728345" h="2367499">
                <a:moveTo>
                  <a:pt x="0" y="0"/>
                </a:moveTo>
                <a:lnTo>
                  <a:pt x="3728345" y="0"/>
                </a:lnTo>
                <a:lnTo>
                  <a:pt x="3728345" y="2367499"/>
                </a:lnTo>
                <a:lnTo>
                  <a:pt x="0" y="236749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TextBox 5"/>
          <p:cNvSpPr txBox="1"/>
          <p:nvPr/>
        </p:nvSpPr>
        <p:spPr>
          <a:xfrm>
            <a:off x="4403759" y="3508603"/>
            <a:ext cx="9480481" cy="4073271"/>
          </a:xfrm>
          <a:prstGeom prst="rect">
            <a:avLst/>
          </a:prstGeom>
        </p:spPr>
        <p:txBody>
          <a:bodyPr lIns="0" tIns="0" rIns="0" bIns="0" rtlCol="0" anchor="t">
            <a:spAutoFit/>
          </a:bodyPr>
          <a:lstStyle/>
          <a:p>
            <a:pPr algn="ctr">
              <a:lnSpc>
                <a:spcPts val="7872"/>
              </a:lnSpc>
            </a:pPr>
            <a:r>
              <a:rPr lang="en-US" sz="9600">
                <a:solidFill>
                  <a:srgbClr val="443324"/>
                </a:solidFill>
                <a:latin typeface="Gochi Hand"/>
              </a:rPr>
              <a:t>Working plan of Connect Youth Act network for 2024</a:t>
            </a:r>
          </a:p>
          <a:p>
            <a:pPr algn="ctr">
              <a:lnSpc>
                <a:spcPts val="7872"/>
              </a:lnSpc>
            </a:pPr>
            <a:endParaRPr lang="en-US" sz="9600">
              <a:solidFill>
                <a:srgbClr val="443324"/>
              </a:solidFill>
              <a:latin typeface="Gochi Hand"/>
            </a:endParaRPr>
          </a:p>
        </p:txBody>
      </p:sp>
      <p:sp>
        <p:nvSpPr>
          <p:cNvPr id="6" name="Freeform 6"/>
          <p:cNvSpPr/>
          <p:nvPr/>
        </p:nvSpPr>
        <p:spPr>
          <a:xfrm rot="7671314">
            <a:off x="12440141" y="6398125"/>
            <a:ext cx="3728345" cy="2367499"/>
          </a:xfrm>
          <a:custGeom>
            <a:avLst/>
            <a:gdLst/>
            <a:ahLst/>
            <a:cxnLst/>
            <a:rect l="l" t="t" r="r" b="b"/>
            <a:pathLst>
              <a:path w="3728345" h="2367499">
                <a:moveTo>
                  <a:pt x="0" y="0"/>
                </a:moveTo>
                <a:lnTo>
                  <a:pt x="3728345" y="0"/>
                </a:lnTo>
                <a:lnTo>
                  <a:pt x="3728345" y="2367499"/>
                </a:lnTo>
                <a:lnTo>
                  <a:pt x="0" y="236749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pic>
        <p:nvPicPr>
          <p:cNvPr id="3074" name="image3.jpeg"/>
          <p:cNvPicPr>
            <a:picLocks noChangeAspect="1" noChangeArrowheads="1"/>
          </p:cNvPicPr>
          <p:nvPr/>
        </p:nvPicPr>
        <p:blipFill>
          <a:blip r:embed="rId6"/>
          <a:srcRect/>
          <a:stretch>
            <a:fillRect/>
          </a:stretch>
        </p:blipFill>
        <p:spPr bwMode="auto">
          <a:xfrm>
            <a:off x="16306800" y="9486900"/>
            <a:ext cx="1682750" cy="444500"/>
          </a:xfrm>
          <a:prstGeom prst="rect">
            <a:avLst/>
          </a:prstGeom>
          <a:noFill/>
          <a:ln w="9525">
            <a:noFill/>
            <a:miter lim="800000"/>
            <a:headEnd/>
            <a:tailEnd/>
          </a:ln>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0000"/>
            </a:blip>
            <a:stretch>
              <a:fillRect t="-9259" b="-9259"/>
            </a:stretch>
          </a:blipFill>
        </p:spPr>
      </p:sp>
      <p:grpSp>
        <p:nvGrpSpPr>
          <p:cNvPr id="3" name="Group 3"/>
          <p:cNvGrpSpPr/>
          <p:nvPr/>
        </p:nvGrpSpPr>
        <p:grpSpPr>
          <a:xfrm>
            <a:off x="-81941" y="0"/>
            <a:ext cx="5527813" cy="10435018"/>
            <a:chOff x="0" y="0"/>
            <a:chExt cx="7370417" cy="13913357"/>
          </a:xfrm>
        </p:grpSpPr>
        <p:pic>
          <p:nvPicPr>
            <p:cNvPr id="4" name="Picture 4"/>
            <p:cNvPicPr>
              <a:picLocks noChangeAspect="1"/>
            </p:cNvPicPr>
            <p:nvPr/>
          </p:nvPicPr>
          <p:blipFill>
            <a:blip r:embed="rId3"/>
            <a:srcRect l="14684" r="14684"/>
            <a:stretch>
              <a:fillRect/>
            </a:stretch>
          </p:blipFill>
          <p:spPr>
            <a:xfrm>
              <a:off x="0" y="0"/>
              <a:ext cx="7370417" cy="13913357"/>
            </a:xfrm>
            <a:prstGeom prst="rect">
              <a:avLst/>
            </a:prstGeom>
          </p:spPr>
        </p:pic>
      </p:grpSp>
      <p:sp>
        <p:nvSpPr>
          <p:cNvPr id="5" name="TextBox 5"/>
          <p:cNvSpPr txBox="1"/>
          <p:nvPr/>
        </p:nvSpPr>
        <p:spPr>
          <a:xfrm>
            <a:off x="6477000" y="1790700"/>
            <a:ext cx="10763278" cy="1771650"/>
          </a:xfrm>
          <a:prstGeom prst="rect">
            <a:avLst/>
          </a:prstGeom>
        </p:spPr>
        <p:txBody>
          <a:bodyPr lIns="0" tIns="0" rIns="0" bIns="0" rtlCol="0" anchor="t">
            <a:spAutoFit/>
          </a:bodyPr>
          <a:lstStyle/>
          <a:p>
            <a:pPr>
              <a:lnSpc>
                <a:spcPts val="6600"/>
              </a:lnSpc>
            </a:pPr>
            <a:r>
              <a:rPr lang="en-US" sz="6000" dirty="0">
                <a:solidFill>
                  <a:srgbClr val="443324"/>
                </a:solidFill>
                <a:latin typeface="Bryndan Write Bold"/>
              </a:rPr>
              <a:t>Work package 1 - Management, coordination and administration:</a:t>
            </a:r>
          </a:p>
        </p:txBody>
      </p:sp>
      <p:sp>
        <p:nvSpPr>
          <p:cNvPr id="6" name="TextBox 6"/>
          <p:cNvSpPr txBox="1"/>
          <p:nvPr/>
        </p:nvSpPr>
        <p:spPr>
          <a:xfrm>
            <a:off x="6496022" y="3989452"/>
            <a:ext cx="10470700" cy="4924425"/>
          </a:xfrm>
          <a:prstGeom prst="rect">
            <a:avLst/>
          </a:prstGeom>
        </p:spPr>
        <p:txBody>
          <a:bodyPr lIns="0" tIns="0" rIns="0" bIns="0" rtlCol="0" anchor="t">
            <a:spAutoFit/>
          </a:bodyPr>
          <a:lstStyle/>
          <a:p>
            <a:pPr>
              <a:lnSpc>
                <a:spcPts val="4758"/>
              </a:lnSpc>
            </a:pPr>
            <a:r>
              <a:rPr lang="en-US" sz="2600" dirty="0">
                <a:solidFill>
                  <a:srgbClr val="443324"/>
                </a:solidFill>
                <a:latin typeface="Now Bold"/>
              </a:rPr>
              <a:t>1.1 Coordination &amp; networking</a:t>
            </a:r>
          </a:p>
          <a:p>
            <a:pPr marL="561344" lvl="1" indent="-280672">
              <a:lnSpc>
                <a:spcPts val="4758"/>
              </a:lnSpc>
              <a:buFont typeface="Arial"/>
              <a:buChar char="•"/>
            </a:pPr>
            <a:r>
              <a:rPr lang="en-US" sz="2600" dirty="0">
                <a:solidFill>
                  <a:srgbClr val="443324"/>
                </a:solidFill>
                <a:latin typeface="Now"/>
              </a:rPr>
              <a:t>Three virtual coordination meetings with our European partners.</a:t>
            </a:r>
          </a:p>
          <a:p>
            <a:pPr marL="561344" lvl="1" indent="-280672">
              <a:lnSpc>
                <a:spcPts val="4758"/>
              </a:lnSpc>
              <a:buFont typeface="Arial"/>
              <a:buChar char="•"/>
            </a:pPr>
            <a:r>
              <a:rPr lang="en-US" sz="2600" dirty="0">
                <a:solidFill>
                  <a:srgbClr val="443324"/>
                </a:solidFill>
                <a:latin typeface="Now"/>
              </a:rPr>
              <a:t>One face-to-face meeting with network members in Greece</a:t>
            </a:r>
          </a:p>
          <a:p>
            <a:pPr>
              <a:lnSpc>
                <a:spcPts val="4758"/>
              </a:lnSpc>
            </a:pPr>
            <a:r>
              <a:rPr lang="en-US" sz="2600" dirty="0">
                <a:solidFill>
                  <a:srgbClr val="443324"/>
                </a:solidFill>
                <a:latin typeface="Now Bold"/>
              </a:rPr>
              <a:t>1.2 Administrative, financial and reporting activities.</a:t>
            </a:r>
          </a:p>
          <a:p>
            <a:pPr>
              <a:lnSpc>
                <a:spcPts val="4758"/>
              </a:lnSpc>
            </a:pPr>
            <a:r>
              <a:rPr lang="en-US" sz="2600" dirty="0">
                <a:solidFill>
                  <a:srgbClr val="443324"/>
                </a:solidFill>
                <a:latin typeface="Now Bold"/>
              </a:rPr>
              <a:t>1.3. Follow-up and evaluation.</a:t>
            </a:r>
          </a:p>
          <a:p>
            <a:pPr>
              <a:lnSpc>
                <a:spcPts val="4758"/>
              </a:lnSpc>
            </a:pPr>
            <a:r>
              <a:rPr lang="en-US" sz="2600" dirty="0">
                <a:solidFill>
                  <a:srgbClr val="443324"/>
                </a:solidFill>
                <a:latin typeface="Now Bold"/>
              </a:rPr>
              <a:t>1.4 </a:t>
            </a:r>
            <a:r>
              <a:rPr lang="en-US" sz="2600" smtClean="0">
                <a:solidFill>
                  <a:srgbClr val="443324"/>
                </a:solidFill>
                <a:latin typeface="Now Bold"/>
              </a:rPr>
              <a:t>Impact research </a:t>
            </a:r>
            <a:r>
              <a:rPr lang="en-US" sz="2600" smtClean="0">
                <a:solidFill>
                  <a:srgbClr val="443324"/>
                </a:solidFill>
                <a:latin typeface="Now Bold"/>
              </a:rPr>
              <a:t>will </a:t>
            </a:r>
            <a:r>
              <a:rPr lang="en-US" sz="2600" dirty="0">
                <a:solidFill>
                  <a:srgbClr val="443324"/>
                </a:solidFill>
                <a:latin typeface="Now Bold"/>
              </a:rPr>
              <a:t>be lead on young people's spaces and their engagement in this process.</a:t>
            </a:r>
          </a:p>
          <a:p>
            <a:pPr>
              <a:lnSpc>
                <a:spcPts val="4758"/>
              </a:lnSpc>
            </a:pPr>
            <a:endParaRPr lang="en-US" sz="2600" dirty="0">
              <a:solidFill>
                <a:srgbClr val="443324"/>
              </a:solidFill>
              <a:latin typeface="Now Bold"/>
            </a:endParaRPr>
          </a:p>
        </p:txBody>
      </p:sp>
      <p:sp>
        <p:nvSpPr>
          <p:cNvPr id="7" name="Freeform 7"/>
          <p:cNvSpPr/>
          <p:nvPr/>
        </p:nvSpPr>
        <p:spPr>
          <a:xfrm flipH="1">
            <a:off x="3261943" y="158069"/>
            <a:ext cx="4367858" cy="1715377"/>
          </a:xfrm>
          <a:custGeom>
            <a:avLst/>
            <a:gdLst/>
            <a:ahLst/>
            <a:cxnLst/>
            <a:rect l="l" t="t" r="r" b="b"/>
            <a:pathLst>
              <a:path w="4367858" h="1715377">
                <a:moveTo>
                  <a:pt x="4367858" y="0"/>
                </a:moveTo>
                <a:lnTo>
                  <a:pt x="0" y="0"/>
                </a:lnTo>
                <a:lnTo>
                  <a:pt x="0" y="1715377"/>
                </a:lnTo>
                <a:lnTo>
                  <a:pt x="4367858" y="1715377"/>
                </a:lnTo>
                <a:lnTo>
                  <a:pt x="4367858"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15717653" y="8222892"/>
            <a:ext cx="3083294" cy="3083294"/>
          </a:xfrm>
          <a:custGeom>
            <a:avLst/>
            <a:gdLst/>
            <a:ahLst/>
            <a:cxnLst/>
            <a:rect l="l" t="t" r="r" b="b"/>
            <a:pathLst>
              <a:path w="3083294" h="3083294">
                <a:moveTo>
                  <a:pt x="0" y="0"/>
                </a:moveTo>
                <a:lnTo>
                  <a:pt x="3083294" y="0"/>
                </a:lnTo>
                <a:lnTo>
                  <a:pt x="3083294" y="3083294"/>
                </a:lnTo>
                <a:lnTo>
                  <a:pt x="0" y="308329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4096484" y="9001104"/>
            <a:ext cx="6632619" cy="1121516"/>
          </a:xfrm>
          <a:custGeom>
            <a:avLst/>
            <a:gdLst/>
            <a:ahLst/>
            <a:cxnLst/>
            <a:rect l="l" t="t" r="r" b="b"/>
            <a:pathLst>
              <a:path w="6632619" h="1121516">
                <a:moveTo>
                  <a:pt x="0" y="0"/>
                </a:moveTo>
                <a:lnTo>
                  <a:pt x="6632619" y="0"/>
                </a:lnTo>
                <a:lnTo>
                  <a:pt x="6632619" y="1121516"/>
                </a:lnTo>
                <a:lnTo>
                  <a:pt x="0" y="112151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4098" name="image3.jpeg"/>
          <p:cNvPicPr>
            <a:picLocks noChangeAspect="1" noChangeArrowheads="1"/>
          </p:cNvPicPr>
          <p:nvPr/>
        </p:nvPicPr>
        <p:blipFill>
          <a:blip r:embed="rId10"/>
          <a:srcRect/>
          <a:stretch>
            <a:fillRect/>
          </a:stretch>
        </p:blipFill>
        <p:spPr bwMode="auto">
          <a:xfrm>
            <a:off x="13792200" y="9575800"/>
            <a:ext cx="1682750" cy="444500"/>
          </a:xfrm>
          <a:prstGeom prst="rect">
            <a:avLst/>
          </a:prstGeom>
          <a:noFill/>
          <a:ln w="9525">
            <a:noFill/>
            <a:miter lim="800000"/>
            <a:headEnd/>
            <a:tailEnd/>
          </a:ln>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0000"/>
            </a:blip>
            <a:stretch>
              <a:fillRect t="-9259" b="-9259"/>
            </a:stretch>
          </a:blipFill>
        </p:spPr>
      </p:sp>
      <p:grpSp>
        <p:nvGrpSpPr>
          <p:cNvPr id="3" name="Group 3"/>
          <p:cNvGrpSpPr/>
          <p:nvPr/>
        </p:nvGrpSpPr>
        <p:grpSpPr>
          <a:xfrm>
            <a:off x="13643071" y="-74009"/>
            <a:ext cx="5527813" cy="10435018"/>
            <a:chOff x="0" y="0"/>
            <a:chExt cx="7370417" cy="13913357"/>
          </a:xfrm>
        </p:grpSpPr>
        <p:pic>
          <p:nvPicPr>
            <p:cNvPr id="4" name="Picture 4"/>
            <p:cNvPicPr>
              <a:picLocks noChangeAspect="1"/>
            </p:cNvPicPr>
            <p:nvPr/>
          </p:nvPicPr>
          <p:blipFill>
            <a:blip r:embed="rId3"/>
            <a:srcRect l="51409" r="13230"/>
            <a:stretch>
              <a:fillRect/>
            </a:stretch>
          </p:blipFill>
          <p:spPr>
            <a:xfrm>
              <a:off x="0" y="0"/>
              <a:ext cx="7370417" cy="13913357"/>
            </a:xfrm>
            <a:prstGeom prst="rect">
              <a:avLst/>
            </a:prstGeom>
          </p:spPr>
        </p:pic>
      </p:grpSp>
      <p:sp>
        <p:nvSpPr>
          <p:cNvPr id="5" name="TextBox 5"/>
          <p:cNvSpPr txBox="1"/>
          <p:nvPr/>
        </p:nvSpPr>
        <p:spPr>
          <a:xfrm>
            <a:off x="793272" y="765126"/>
            <a:ext cx="12849800" cy="2863850"/>
          </a:xfrm>
          <a:prstGeom prst="rect">
            <a:avLst/>
          </a:prstGeom>
        </p:spPr>
        <p:txBody>
          <a:bodyPr lIns="0" tIns="0" rIns="0" bIns="0" rtlCol="0" anchor="t">
            <a:spAutoFit/>
          </a:bodyPr>
          <a:lstStyle/>
          <a:p>
            <a:pPr>
              <a:lnSpc>
                <a:spcPts val="5500"/>
              </a:lnSpc>
            </a:pPr>
            <a:r>
              <a:rPr lang="en-US" sz="5000">
                <a:solidFill>
                  <a:srgbClr val="443324"/>
                </a:solidFill>
                <a:latin typeface="Bryndan Write Bold"/>
              </a:rPr>
              <a:t>Work package 2 - Exchange practices, acting between youth workers &amp; strengthen the capacities of network members and staff:</a:t>
            </a:r>
          </a:p>
          <a:p>
            <a:pPr>
              <a:lnSpc>
                <a:spcPts val="5500"/>
              </a:lnSpc>
            </a:pPr>
            <a:endParaRPr lang="en-US" sz="5000">
              <a:solidFill>
                <a:srgbClr val="443324"/>
              </a:solidFill>
              <a:latin typeface="Bryndan Write Bold"/>
            </a:endParaRPr>
          </a:p>
        </p:txBody>
      </p:sp>
      <p:sp>
        <p:nvSpPr>
          <p:cNvPr id="6" name="TextBox 6"/>
          <p:cNvSpPr txBox="1"/>
          <p:nvPr/>
        </p:nvSpPr>
        <p:spPr>
          <a:xfrm>
            <a:off x="793272" y="3552777"/>
            <a:ext cx="12645888" cy="6424420"/>
          </a:xfrm>
          <a:prstGeom prst="rect">
            <a:avLst/>
          </a:prstGeom>
        </p:spPr>
        <p:txBody>
          <a:bodyPr lIns="0" tIns="0" rIns="0" bIns="0" rtlCol="0" anchor="t">
            <a:spAutoFit/>
          </a:bodyPr>
          <a:lstStyle/>
          <a:p>
            <a:pPr>
              <a:lnSpc>
                <a:spcPts val="4209"/>
              </a:lnSpc>
            </a:pPr>
            <a:r>
              <a:rPr lang="en-US" sz="2300" dirty="0">
                <a:solidFill>
                  <a:srgbClr val="443324"/>
                </a:solidFill>
                <a:latin typeface="Now Bold"/>
              </a:rPr>
              <a:t>2.1 Collective reflection by a group of youth educators from network members </a:t>
            </a:r>
          </a:p>
          <a:p>
            <a:pPr>
              <a:lnSpc>
                <a:spcPts val="4209"/>
              </a:lnSpc>
            </a:pPr>
            <a:r>
              <a:rPr lang="en-US" sz="2300" dirty="0">
                <a:solidFill>
                  <a:srgbClr val="443324"/>
                </a:solidFill>
                <a:latin typeface="Now Bold"/>
              </a:rPr>
              <a:t>on their role in raising awareness and mobilizing young people (including young</a:t>
            </a:r>
          </a:p>
          <a:p>
            <a:pPr>
              <a:lnSpc>
                <a:spcPts val="4209"/>
              </a:lnSpc>
            </a:pPr>
            <a:r>
              <a:rPr lang="en-US" sz="2300" dirty="0">
                <a:solidFill>
                  <a:srgbClr val="443324"/>
                </a:solidFill>
                <a:latin typeface="Now Bold"/>
              </a:rPr>
              <a:t>people with few opportunities) to take an active part in the European elections, while exploiting the potential of the youth spaces available for this purpose. </a:t>
            </a:r>
          </a:p>
          <a:p>
            <a:pPr>
              <a:lnSpc>
                <a:spcPts val="366"/>
              </a:lnSpc>
            </a:pPr>
            <a:endParaRPr lang="en-US" sz="2300" dirty="0">
              <a:solidFill>
                <a:srgbClr val="443324"/>
              </a:solidFill>
              <a:latin typeface="Now Bold"/>
            </a:endParaRPr>
          </a:p>
          <a:p>
            <a:pPr>
              <a:lnSpc>
                <a:spcPts val="4209"/>
              </a:lnSpc>
            </a:pPr>
            <a:r>
              <a:rPr lang="en-US" sz="2300" dirty="0">
                <a:solidFill>
                  <a:srgbClr val="443324"/>
                </a:solidFill>
                <a:latin typeface="Now Bold"/>
              </a:rPr>
              <a:t>2.2 Fostering connections: </a:t>
            </a:r>
            <a:r>
              <a:rPr lang="en-US" sz="2300" dirty="0" err="1">
                <a:solidFill>
                  <a:srgbClr val="443324"/>
                </a:solidFill>
                <a:latin typeface="Now Bold"/>
              </a:rPr>
              <a:t>Mobilities</a:t>
            </a:r>
            <a:r>
              <a:rPr lang="en-US" sz="2300" dirty="0">
                <a:solidFill>
                  <a:srgbClr val="443324"/>
                </a:solidFill>
                <a:latin typeface="Now Bold"/>
              </a:rPr>
              <a:t> and peer-to-peer between youth workers in the EU</a:t>
            </a:r>
          </a:p>
          <a:p>
            <a:pPr marL="496577" lvl="1" indent="-248289">
              <a:lnSpc>
                <a:spcPts val="4209"/>
              </a:lnSpc>
              <a:buFont typeface="Arial"/>
              <a:buChar char="•"/>
            </a:pPr>
            <a:r>
              <a:rPr lang="en-US" sz="2300" dirty="0">
                <a:solidFill>
                  <a:srgbClr val="443324"/>
                </a:solidFill>
                <a:latin typeface="Now"/>
              </a:rPr>
              <a:t>On-the spot training courses for educators of young people who are members of the network on the following </a:t>
            </a:r>
            <a:r>
              <a:rPr lang="en-US" sz="2300" dirty="0" smtClean="0">
                <a:solidFill>
                  <a:srgbClr val="443324"/>
                </a:solidFill>
                <a:latin typeface="Now"/>
              </a:rPr>
              <a:t>topics</a:t>
            </a:r>
            <a:r>
              <a:rPr lang="en-US" sz="2300" dirty="0">
                <a:solidFill>
                  <a:srgbClr val="443324"/>
                </a:solidFill>
                <a:latin typeface="Now"/>
              </a:rPr>
              <a:t>: educating young people about the issues and benefits of the circular economy (Greece), Social activism &amp; social entrepreneurship of young people (Greece), Water Sport and environment (Germany), Theatre practices for inclusion (Poland).</a:t>
            </a:r>
          </a:p>
          <a:p>
            <a:pPr>
              <a:lnSpc>
                <a:spcPts val="4209"/>
              </a:lnSpc>
            </a:pPr>
            <a:endParaRPr lang="en-US" sz="2300" dirty="0">
              <a:solidFill>
                <a:srgbClr val="443324"/>
              </a:solidFill>
              <a:latin typeface="Now"/>
            </a:endParaRPr>
          </a:p>
        </p:txBody>
      </p:sp>
      <p:sp>
        <p:nvSpPr>
          <p:cNvPr id="7" name="Freeform 7"/>
          <p:cNvSpPr/>
          <p:nvPr/>
        </p:nvSpPr>
        <p:spPr>
          <a:xfrm flipV="1">
            <a:off x="12020377" y="2991700"/>
            <a:ext cx="3245389" cy="1274553"/>
          </a:xfrm>
          <a:custGeom>
            <a:avLst/>
            <a:gdLst/>
            <a:ahLst/>
            <a:cxnLst/>
            <a:rect l="l" t="t" r="r" b="b"/>
            <a:pathLst>
              <a:path w="3245389" h="1274553">
                <a:moveTo>
                  <a:pt x="0" y="1274553"/>
                </a:moveTo>
                <a:lnTo>
                  <a:pt x="3245389" y="1274553"/>
                </a:lnTo>
                <a:lnTo>
                  <a:pt x="3245389" y="0"/>
                </a:lnTo>
                <a:lnTo>
                  <a:pt x="0" y="0"/>
                </a:lnTo>
                <a:lnTo>
                  <a:pt x="0" y="1274553"/>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11178420" y="9453500"/>
            <a:ext cx="4929303" cy="833500"/>
          </a:xfrm>
          <a:custGeom>
            <a:avLst/>
            <a:gdLst/>
            <a:ahLst/>
            <a:cxnLst/>
            <a:rect l="l" t="t" r="r" b="b"/>
            <a:pathLst>
              <a:path w="4929303" h="833500">
                <a:moveTo>
                  <a:pt x="0" y="0"/>
                </a:moveTo>
                <a:lnTo>
                  <a:pt x="4929303" y="0"/>
                </a:lnTo>
                <a:lnTo>
                  <a:pt x="4929303" y="833500"/>
                </a:lnTo>
                <a:lnTo>
                  <a:pt x="0" y="8335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pic>
        <p:nvPicPr>
          <p:cNvPr id="5122" name="image3.jpeg"/>
          <p:cNvPicPr>
            <a:picLocks noChangeAspect="1" noChangeArrowheads="1"/>
          </p:cNvPicPr>
          <p:nvPr/>
        </p:nvPicPr>
        <p:blipFill>
          <a:blip r:embed="rId8"/>
          <a:srcRect/>
          <a:stretch>
            <a:fillRect/>
          </a:stretch>
        </p:blipFill>
        <p:spPr bwMode="auto">
          <a:xfrm>
            <a:off x="11582400" y="9258300"/>
            <a:ext cx="1682750" cy="444500"/>
          </a:xfrm>
          <a:prstGeom prst="rect">
            <a:avLst/>
          </a:prstGeom>
          <a:noFill/>
          <a:ln w="9525">
            <a:noFill/>
            <a:miter lim="800000"/>
            <a:headEnd/>
            <a:tailEnd/>
          </a:ln>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0000"/>
            </a:blip>
            <a:stretch>
              <a:fillRect t="-9259" b="-9259"/>
            </a:stretch>
          </a:blipFill>
        </p:spPr>
      </p:sp>
      <p:grpSp>
        <p:nvGrpSpPr>
          <p:cNvPr id="3" name="Group 3"/>
          <p:cNvGrpSpPr/>
          <p:nvPr/>
        </p:nvGrpSpPr>
        <p:grpSpPr>
          <a:xfrm>
            <a:off x="13643071" y="-74009"/>
            <a:ext cx="5527813" cy="10435018"/>
            <a:chOff x="0" y="0"/>
            <a:chExt cx="7370417" cy="13913357"/>
          </a:xfrm>
        </p:grpSpPr>
        <p:pic>
          <p:nvPicPr>
            <p:cNvPr id="4" name="Picture 4"/>
            <p:cNvPicPr>
              <a:picLocks noChangeAspect="1"/>
            </p:cNvPicPr>
            <p:nvPr/>
          </p:nvPicPr>
          <p:blipFill>
            <a:blip r:embed="rId3"/>
            <a:srcRect l="16397" r="48308"/>
            <a:stretch>
              <a:fillRect/>
            </a:stretch>
          </p:blipFill>
          <p:spPr>
            <a:xfrm>
              <a:off x="0" y="0"/>
              <a:ext cx="7370417" cy="13913357"/>
            </a:xfrm>
            <a:prstGeom prst="rect">
              <a:avLst/>
            </a:prstGeom>
          </p:spPr>
        </p:pic>
      </p:grpSp>
      <p:sp>
        <p:nvSpPr>
          <p:cNvPr id="5" name="TextBox 5"/>
          <p:cNvSpPr txBox="1"/>
          <p:nvPr/>
        </p:nvSpPr>
        <p:spPr>
          <a:xfrm>
            <a:off x="469422" y="604194"/>
            <a:ext cx="12645888" cy="10123284"/>
          </a:xfrm>
          <a:prstGeom prst="rect">
            <a:avLst/>
          </a:prstGeom>
        </p:spPr>
        <p:txBody>
          <a:bodyPr lIns="0" tIns="0" rIns="0" bIns="0" rtlCol="0" anchor="t">
            <a:spAutoFit/>
          </a:bodyPr>
          <a:lstStyle/>
          <a:p>
            <a:pPr>
              <a:lnSpc>
                <a:spcPts val="4209"/>
              </a:lnSpc>
            </a:pPr>
            <a:r>
              <a:rPr lang="en-US" sz="2300" dirty="0">
                <a:solidFill>
                  <a:srgbClr val="443324"/>
                </a:solidFill>
                <a:latin typeface="Now Bold"/>
              </a:rPr>
              <a:t>2.3  Distance and on-the spot training for tutors and E-tutors of the network members with the aim to develop the technical and pedagogical skills of E-tutors and co-administrators of network members active in the following virtual learning spaces:</a:t>
            </a:r>
          </a:p>
          <a:p>
            <a:pPr>
              <a:lnSpc>
                <a:spcPts val="3660"/>
              </a:lnSpc>
            </a:pPr>
            <a:r>
              <a:rPr lang="en-US" sz="2000" dirty="0">
                <a:solidFill>
                  <a:srgbClr val="443324"/>
                </a:solidFill>
                <a:latin typeface="Now Bold"/>
              </a:rPr>
              <a:t>e-recue.eu / youtheclub.eu / esc2learn.org / sportsocialact.com/ volunteers4environment.eu</a:t>
            </a:r>
          </a:p>
          <a:p>
            <a:pPr>
              <a:lnSpc>
                <a:spcPts val="4209"/>
              </a:lnSpc>
            </a:pPr>
            <a:r>
              <a:rPr lang="en-US" sz="2300" dirty="0">
                <a:solidFill>
                  <a:srgbClr val="443324"/>
                </a:solidFill>
                <a:latin typeface="Now Bold"/>
              </a:rPr>
              <a:t>2.4 Activities to support digital transformation and education</a:t>
            </a:r>
          </a:p>
          <a:p>
            <a:pPr marL="496577" lvl="1" indent="-248289">
              <a:lnSpc>
                <a:spcPts val="4209"/>
              </a:lnSpc>
              <a:buFont typeface="Arial"/>
              <a:buChar char="•"/>
            </a:pPr>
            <a:r>
              <a:rPr lang="en-US" sz="2300" dirty="0">
                <a:solidFill>
                  <a:srgbClr val="443324"/>
                </a:solidFill>
                <a:latin typeface="Now"/>
              </a:rPr>
              <a:t>Manage, update and improve existing digital </a:t>
            </a:r>
            <a:r>
              <a:rPr lang="en-US" sz="2300" dirty="0" err="1" smtClean="0">
                <a:solidFill>
                  <a:srgbClr val="443324"/>
                </a:solidFill>
                <a:latin typeface="Now"/>
              </a:rPr>
              <a:t>educationnal</a:t>
            </a:r>
            <a:r>
              <a:rPr lang="en-US" sz="2300" dirty="0" smtClean="0">
                <a:solidFill>
                  <a:srgbClr val="443324"/>
                </a:solidFill>
                <a:latin typeface="Now"/>
              </a:rPr>
              <a:t> tools</a:t>
            </a:r>
            <a:r>
              <a:rPr lang="en-US" sz="2300" dirty="0">
                <a:solidFill>
                  <a:srgbClr val="443324"/>
                </a:solidFill>
                <a:latin typeface="Now"/>
              </a:rPr>
              <a:t>, created by the partners by involving resource persons, members of the network, so that they meet the needs of the target audience (young people/educators of young people) such as the existing virtual spaces: Yes club (www.youtheclub.eu) / RESCUE (www.e-rescue.eu)/ Sport social act (www.sportsocialact.com) / </a:t>
            </a:r>
            <a:r>
              <a:rPr lang="en-US" sz="2300" dirty="0" err="1">
                <a:solidFill>
                  <a:srgbClr val="443324"/>
                </a:solidFill>
                <a:latin typeface="Now"/>
              </a:rPr>
              <a:t>Multicultiart</a:t>
            </a:r>
            <a:r>
              <a:rPr lang="en-US" sz="2300" dirty="0">
                <a:solidFill>
                  <a:srgbClr val="443324"/>
                </a:solidFill>
                <a:latin typeface="Now"/>
              </a:rPr>
              <a:t> (www.multicultiart.org) / E-ESC (</a:t>
            </a:r>
            <a:r>
              <a:rPr lang="en-US" sz="2300" u="sng" dirty="0">
                <a:solidFill>
                  <a:srgbClr val="443324"/>
                </a:solidFill>
                <a:latin typeface="Now"/>
                <a:hlinkClick r:id="rId4" tooltip="http://www.e-esc.eu"/>
              </a:rPr>
              <a:t>www.e-esc.eu</a:t>
            </a:r>
            <a:r>
              <a:rPr lang="en-US" sz="2300" dirty="0">
                <a:solidFill>
                  <a:srgbClr val="443324"/>
                </a:solidFill>
                <a:latin typeface="Now"/>
              </a:rPr>
              <a:t>).</a:t>
            </a:r>
          </a:p>
          <a:p>
            <a:pPr marL="496577" lvl="1" indent="-248289">
              <a:lnSpc>
                <a:spcPts val="4209"/>
              </a:lnSpc>
              <a:buFont typeface="Arial"/>
              <a:buChar char="•"/>
            </a:pPr>
            <a:r>
              <a:rPr lang="en-US" sz="2300" dirty="0">
                <a:solidFill>
                  <a:srgbClr val="443324"/>
                </a:solidFill>
                <a:latin typeface="Now"/>
              </a:rPr>
              <a:t>The beneficiaries of trainings continue to carry out their role as E-tutors on a voluntary basis for the platforms indicated above.</a:t>
            </a:r>
          </a:p>
          <a:p>
            <a:pPr>
              <a:lnSpc>
                <a:spcPts val="4209"/>
              </a:lnSpc>
            </a:pPr>
            <a:r>
              <a:rPr lang="en-US" sz="2300" dirty="0">
                <a:solidFill>
                  <a:srgbClr val="443324"/>
                </a:solidFill>
                <a:latin typeface="Now Bold"/>
              </a:rPr>
              <a:t>2.5 A virtual </a:t>
            </a:r>
            <a:r>
              <a:rPr lang="en-US" sz="2300" dirty="0" err="1">
                <a:solidFill>
                  <a:srgbClr val="443324"/>
                </a:solidFill>
                <a:latin typeface="Now Bold"/>
              </a:rPr>
              <a:t>toolfair</a:t>
            </a:r>
            <a:r>
              <a:rPr lang="en-US" sz="2300" dirty="0">
                <a:solidFill>
                  <a:srgbClr val="443324"/>
                </a:solidFill>
                <a:latin typeface="Now Bold"/>
              </a:rPr>
              <a:t>: involving staff and educators of the network to exchange and experiment with innovative tools and methods (facilitation of virtual workshops) to promote EU actions and opportunities for youth, following the youth objective of Connecting the EU to Youth. </a:t>
            </a:r>
          </a:p>
          <a:p>
            <a:pPr>
              <a:lnSpc>
                <a:spcPts val="4209"/>
              </a:lnSpc>
            </a:pPr>
            <a:endParaRPr lang="en-US" sz="2300" dirty="0">
              <a:solidFill>
                <a:srgbClr val="443324"/>
              </a:solidFill>
              <a:latin typeface="Now Bold"/>
            </a:endParaRPr>
          </a:p>
        </p:txBody>
      </p:sp>
      <p:sp>
        <p:nvSpPr>
          <p:cNvPr id="6" name="Freeform 6"/>
          <p:cNvSpPr/>
          <p:nvPr/>
        </p:nvSpPr>
        <p:spPr>
          <a:xfrm rot="-5400000">
            <a:off x="11035545" y="7143776"/>
            <a:ext cx="4929303" cy="833500"/>
          </a:xfrm>
          <a:custGeom>
            <a:avLst/>
            <a:gdLst/>
            <a:ahLst/>
            <a:cxnLst/>
            <a:rect l="l" t="t" r="r" b="b"/>
            <a:pathLst>
              <a:path w="4929303" h="833500">
                <a:moveTo>
                  <a:pt x="0" y="0"/>
                </a:moveTo>
                <a:lnTo>
                  <a:pt x="4929303" y="0"/>
                </a:lnTo>
                <a:lnTo>
                  <a:pt x="4929303" y="833501"/>
                </a:lnTo>
                <a:lnTo>
                  <a:pt x="0" y="83350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rot="-5400000" flipH="1">
            <a:off x="11035545" y="2262098"/>
            <a:ext cx="4929303" cy="833500"/>
          </a:xfrm>
          <a:custGeom>
            <a:avLst/>
            <a:gdLst/>
            <a:ahLst/>
            <a:cxnLst/>
            <a:rect l="l" t="t" r="r" b="b"/>
            <a:pathLst>
              <a:path w="4929303" h="833500">
                <a:moveTo>
                  <a:pt x="4929303" y="0"/>
                </a:moveTo>
                <a:lnTo>
                  <a:pt x="0" y="0"/>
                </a:lnTo>
                <a:lnTo>
                  <a:pt x="0" y="833501"/>
                </a:lnTo>
                <a:lnTo>
                  <a:pt x="4929303" y="833501"/>
                </a:lnTo>
                <a:lnTo>
                  <a:pt x="4929303" y="0"/>
                </a:lnTo>
                <a:close/>
              </a:path>
            </a:pathLst>
          </a:custGeom>
          <a:blipFill>
            <a:blip r:embed="rId5">
              <a:extLst>
                <a:ext uri="{96DAC541-7B7A-43D3-8B79-37D633B846F1}">
                  <asvg:svgBlip xmlns="" xmlns:asvg="http://schemas.microsoft.com/office/drawing/2016/SVG/main" r:embed="rId6"/>
                </a:ext>
              </a:extLst>
            </a:blip>
            <a:stretch>
              <a:fillRect/>
            </a:stretch>
          </a:blipFill>
        </p:spPr>
      </p:sp>
      <p:pic>
        <p:nvPicPr>
          <p:cNvPr id="6146" name="image3.jpeg"/>
          <p:cNvPicPr>
            <a:picLocks noChangeAspect="1" noChangeArrowheads="1"/>
          </p:cNvPicPr>
          <p:nvPr/>
        </p:nvPicPr>
        <p:blipFill>
          <a:blip r:embed="rId7"/>
          <a:srcRect/>
          <a:stretch>
            <a:fillRect/>
          </a:stretch>
        </p:blipFill>
        <p:spPr bwMode="auto">
          <a:xfrm>
            <a:off x="11734800" y="9639300"/>
            <a:ext cx="1682750" cy="444500"/>
          </a:xfrm>
          <a:prstGeom prst="rect">
            <a:avLst/>
          </a:prstGeom>
          <a:noFill/>
          <a:ln w="9525">
            <a:noFill/>
            <a:miter lim="800000"/>
            <a:headEnd/>
            <a:tailEnd/>
          </a:ln>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0000"/>
            </a:blip>
            <a:stretch>
              <a:fillRect t="-9259" b="-9259"/>
            </a:stretch>
          </a:blipFill>
        </p:spPr>
      </p:sp>
      <p:grpSp>
        <p:nvGrpSpPr>
          <p:cNvPr id="3" name="Group 3"/>
          <p:cNvGrpSpPr/>
          <p:nvPr/>
        </p:nvGrpSpPr>
        <p:grpSpPr>
          <a:xfrm>
            <a:off x="-81941" y="0"/>
            <a:ext cx="5527813" cy="10435018"/>
            <a:chOff x="0" y="0"/>
            <a:chExt cx="7370417" cy="13913357"/>
          </a:xfrm>
        </p:grpSpPr>
        <p:pic>
          <p:nvPicPr>
            <p:cNvPr id="4" name="Picture 4"/>
            <p:cNvPicPr>
              <a:picLocks noChangeAspect="1"/>
            </p:cNvPicPr>
            <p:nvPr/>
          </p:nvPicPr>
          <p:blipFill>
            <a:blip r:embed="rId3"/>
            <a:srcRect l="5824"/>
            <a:stretch>
              <a:fillRect/>
            </a:stretch>
          </p:blipFill>
          <p:spPr>
            <a:xfrm>
              <a:off x="0" y="0"/>
              <a:ext cx="7370417" cy="13913357"/>
            </a:xfrm>
            <a:prstGeom prst="rect">
              <a:avLst/>
            </a:prstGeom>
          </p:spPr>
        </p:pic>
      </p:grpSp>
      <p:sp>
        <p:nvSpPr>
          <p:cNvPr id="5" name="Freeform 5"/>
          <p:cNvSpPr/>
          <p:nvPr/>
        </p:nvSpPr>
        <p:spPr>
          <a:xfrm flipH="1">
            <a:off x="3261943" y="158069"/>
            <a:ext cx="4367858" cy="1715377"/>
          </a:xfrm>
          <a:custGeom>
            <a:avLst/>
            <a:gdLst/>
            <a:ahLst/>
            <a:cxnLst/>
            <a:rect l="l" t="t" r="r" b="b"/>
            <a:pathLst>
              <a:path w="4367858" h="1715377">
                <a:moveTo>
                  <a:pt x="4367858" y="0"/>
                </a:moveTo>
                <a:lnTo>
                  <a:pt x="0" y="0"/>
                </a:lnTo>
                <a:lnTo>
                  <a:pt x="0" y="1715377"/>
                </a:lnTo>
                <a:lnTo>
                  <a:pt x="4367858" y="1715377"/>
                </a:lnTo>
                <a:lnTo>
                  <a:pt x="4367858"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15984533" y="8580973"/>
            <a:ext cx="3083294" cy="3083294"/>
          </a:xfrm>
          <a:custGeom>
            <a:avLst/>
            <a:gdLst/>
            <a:ahLst/>
            <a:cxnLst/>
            <a:rect l="l" t="t" r="r" b="b"/>
            <a:pathLst>
              <a:path w="3083294" h="3083294">
                <a:moveTo>
                  <a:pt x="0" y="0"/>
                </a:moveTo>
                <a:lnTo>
                  <a:pt x="3083295" y="0"/>
                </a:lnTo>
                <a:lnTo>
                  <a:pt x="3083295" y="3083294"/>
                </a:lnTo>
                <a:lnTo>
                  <a:pt x="0" y="308329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a:off x="2695752" y="9479192"/>
            <a:ext cx="5500239" cy="930040"/>
          </a:xfrm>
          <a:custGeom>
            <a:avLst/>
            <a:gdLst/>
            <a:ahLst/>
            <a:cxnLst/>
            <a:rect l="l" t="t" r="r" b="b"/>
            <a:pathLst>
              <a:path w="5500239" h="930040">
                <a:moveTo>
                  <a:pt x="0" y="0"/>
                </a:moveTo>
                <a:lnTo>
                  <a:pt x="5500239" y="0"/>
                </a:lnTo>
                <a:lnTo>
                  <a:pt x="5500239" y="930040"/>
                </a:lnTo>
                <a:lnTo>
                  <a:pt x="0" y="93004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TextBox 8"/>
          <p:cNvSpPr txBox="1"/>
          <p:nvPr/>
        </p:nvSpPr>
        <p:spPr>
          <a:xfrm>
            <a:off x="4409500" y="545968"/>
            <a:ext cx="12849800" cy="1473200"/>
          </a:xfrm>
          <a:prstGeom prst="rect">
            <a:avLst/>
          </a:prstGeom>
        </p:spPr>
        <p:txBody>
          <a:bodyPr lIns="0" tIns="0" rIns="0" bIns="0" rtlCol="0" anchor="t">
            <a:spAutoFit/>
          </a:bodyPr>
          <a:lstStyle/>
          <a:p>
            <a:pPr algn="r">
              <a:lnSpc>
                <a:spcPts val="5500"/>
              </a:lnSpc>
            </a:pPr>
            <a:r>
              <a:rPr lang="en-US" sz="5000">
                <a:solidFill>
                  <a:srgbClr val="443324"/>
                </a:solidFill>
                <a:latin typeface="Bryndan Write Bold"/>
              </a:rPr>
              <a:t>Work package 3 - Connect, engage</a:t>
            </a:r>
          </a:p>
          <a:p>
            <a:pPr algn="r">
              <a:lnSpc>
                <a:spcPts val="5500"/>
              </a:lnSpc>
            </a:pPr>
            <a:r>
              <a:rPr lang="en-US" sz="5000">
                <a:solidFill>
                  <a:srgbClr val="443324"/>
                </a:solidFill>
                <a:latin typeface="Bryndan Write Bold"/>
              </a:rPr>
              <a:t>and empower  EU young people:</a:t>
            </a:r>
          </a:p>
        </p:txBody>
      </p:sp>
      <p:sp>
        <p:nvSpPr>
          <p:cNvPr id="9" name="TextBox 9"/>
          <p:cNvSpPr txBox="1"/>
          <p:nvPr/>
        </p:nvSpPr>
        <p:spPr>
          <a:xfrm>
            <a:off x="5906847" y="2207247"/>
            <a:ext cx="11845246" cy="7964168"/>
          </a:xfrm>
          <a:prstGeom prst="rect">
            <a:avLst/>
          </a:prstGeom>
        </p:spPr>
        <p:txBody>
          <a:bodyPr lIns="0" tIns="0" rIns="0" bIns="0" rtlCol="0" anchor="t">
            <a:spAutoFit/>
          </a:bodyPr>
          <a:lstStyle/>
          <a:p>
            <a:pPr>
              <a:lnSpc>
                <a:spcPts val="3864"/>
              </a:lnSpc>
            </a:pPr>
            <a:r>
              <a:rPr lang="en-US" sz="2300" dirty="0">
                <a:solidFill>
                  <a:srgbClr val="443324"/>
                </a:solidFill>
                <a:latin typeface="Now Bold"/>
              </a:rPr>
              <a:t>3.1 Fostering connections: </a:t>
            </a:r>
            <a:r>
              <a:rPr lang="en-US" sz="2300" dirty="0" err="1">
                <a:solidFill>
                  <a:srgbClr val="443324"/>
                </a:solidFill>
                <a:latin typeface="Now Bold"/>
              </a:rPr>
              <a:t>Mobilities</a:t>
            </a:r>
            <a:r>
              <a:rPr lang="en-US" sz="2300" dirty="0">
                <a:solidFill>
                  <a:srgbClr val="443324"/>
                </a:solidFill>
                <a:latin typeface="Now Bold"/>
              </a:rPr>
              <a:t> and exchanges between young people in the EU</a:t>
            </a:r>
          </a:p>
          <a:p>
            <a:pPr marL="496577" lvl="1" indent="-248289">
              <a:lnSpc>
                <a:spcPts val="3864"/>
              </a:lnSpc>
              <a:buFont typeface="Arial"/>
              <a:buChar char="•"/>
            </a:pPr>
            <a:r>
              <a:rPr lang="en-US" sz="2300" dirty="0">
                <a:solidFill>
                  <a:srgbClr val="443324"/>
                </a:solidFill>
                <a:latin typeface="Now"/>
              </a:rPr>
              <a:t>Coordination, hosting and supporting of European volunteers as part of the European Solidarity Corps program. At least 30 volunteers to be involved by the members of the network, to set up civic activities on the following topics: protection of the environment, education in social entrepreneurship, circular economy and employability of young people, promotion of cultural and natural heritage, support and guidance for vulnerable people.</a:t>
            </a:r>
          </a:p>
          <a:p>
            <a:pPr marL="496577" lvl="1" indent="-248289">
              <a:lnSpc>
                <a:spcPts val="3864"/>
              </a:lnSpc>
              <a:buFont typeface="Arial"/>
              <a:buChar char="•"/>
            </a:pPr>
            <a:r>
              <a:rPr lang="en-US" sz="2300" dirty="0" smtClean="0">
                <a:solidFill>
                  <a:srgbClr val="443324"/>
                </a:solidFill>
                <a:latin typeface="Now"/>
              </a:rPr>
              <a:t>Supporting the conception </a:t>
            </a:r>
            <a:r>
              <a:rPr lang="en-US" sz="2300" dirty="0">
                <a:solidFill>
                  <a:srgbClr val="443324"/>
                </a:solidFill>
                <a:latin typeface="Now"/>
              </a:rPr>
              <a:t>and implementation of Solidarity project </a:t>
            </a:r>
            <a:r>
              <a:rPr lang="en-US" sz="2300" dirty="0" smtClean="0">
                <a:solidFill>
                  <a:srgbClr val="443324"/>
                </a:solidFill>
                <a:latin typeface="Now"/>
              </a:rPr>
              <a:t>that will be initiated by young </a:t>
            </a:r>
            <a:r>
              <a:rPr lang="en-US" sz="2300" dirty="0">
                <a:solidFill>
                  <a:srgbClr val="443324"/>
                </a:solidFill>
                <a:latin typeface="Now"/>
              </a:rPr>
              <a:t>people from the communities of the network.</a:t>
            </a:r>
          </a:p>
          <a:p>
            <a:pPr marL="496577" lvl="1" indent="-248289">
              <a:lnSpc>
                <a:spcPts val="3864"/>
              </a:lnSpc>
              <a:buFont typeface="Arial"/>
              <a:buChar char="•"/>
            </a:pPr>
            <a:r>
              <a:rPr lang="en-US" sz="2300" dirty="0">
                <a:solidFill>
                  <a:srgbClr val="443324"/>
                </a:solidFill>
                <a:latin typeface="Now"/>
              </a:rPr>
              <a:t>Design and implementation of youth exchanges involving young people with fewer opportunities on the following themes: inclusion of young people through theatrical practices (Poland), Tutorial videos as a Tool to promote active citizenship and the six core EU values that form the basis of our society (Greece).</a:t>
            </a:r>
          </a:p>
          <a:p>
            <a:pPr>
              <a:lnSpc>
                <a:spcPts val="3864"/>
              </a:lnSpc>
            </a:pPr>
            <a:endParaRPr lang="en-US" sz="2300" dirty="0">
              <a:solidFill>
                <a:srgbClr val="443324"/>
              </a:solidFill>
              <a:latin typeface="Now"/>
            </a:endParaRPr>
          </a:p>
        </p:txBody>
      </p:sp>
      <p:pic>
        <p:nvPicPr>
          <p:cNvPr id="7170" name="image3.jpeg"/>
          <p:cNvPicPr>
            <a:picLocks noChangeAspect="1" noChangeArrowheads="1"/>
          </p:cNvPicPr>
          <p:nvPr/>
        </p:nvPicPr>
        <p:blipFill>
          <a:blip r:embed="rId10"/>
          <a:srcRect/>
          <a:stretch>
            <a:fillRect/>
          </a:stretch>
        </p:blipFill>
        <p:spPr bwMode="auto">
          <a:xfrm>
            <a:off x="14249400" y="9563100"/>
            <a:ext cx="1682750" cy="444500"/>
          </a:xfrm>
          <a:prstGeom prst="rect">
            <a:avLst/>
          </a:prstGeom>
          <a:noFill/>
          <a:ln w="9525">
            <a:noFill/>
            <a:miter lim="800000"/>
            <a:headEnd/>
            <a:tailEnd/>
          </a:ln>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0000"/>
            </a:blip>
            <a:stretch>
              <a:fillRect t="-9259" b="-9259"/>
            </a:stretch>
          </a:blipFill>
        </p:spPr>
      </p:sp>
      <p:grpSp>
        <p:nvGrpSpPr>
          <p:cNvPr id="3" name="Group 3"/>
          <p:cNvGrpSpPr/>
          <p:nvPr/>
        </p:nvGrpSpPr>
        <p:grpSpPr>
          <a:xfrm>
            <a:off x="-81941" y="0"/>
            <a:ext cx="5527813" cy="10435018"/>
            <a:chOff x="0" y="0"/>
            <a:chExt cx="7370417" cy="13913357"/>
          </a:xfrm>
        </p:grpSpPr>
        <p:pic>
          <p:nvPicPr>
            <p:cNvPr id="4" name="Picture 4"/>
            <p:cNvPicPr>
              <a:picLocks noChangeAspect="1"/>
            </p:cNvPicPr>
            <p:nvPr/>
          </p:nvPicPr>
          <p:blipFill>
            <a:blip r:embed="rId3"/>
            <a:srcRect l="28635" r="36070"/>
            <a:stretch>
              <a:fillRect/>
            </a:stretch>
          </p:blipFill>
          <p:spPr>
            <a:xfrm>
              <a:off x="0" y="0"/>
              <a:ext cx="7370417" cy="13913357"/>
            </a:xfrm>
            <a:prstGeom prst="rect">
              <a:avLst/>
            </a:prstGeom>
          </p:spPr>
        </p:pic>
      </p:grpSp>
      <p:sp>
        <p:nvSpPr>
          <p:cNvPr id="5" name="Freeform 5"/>
          <p:cNvSpPr/>
          <p:nvPr/>
        </p:nvSpPr>
        <p:spPr>
          <a:xfrm>
            <a:off x="2695752" y="9479192"/>
            <a:ext cx="5500239" cy="930040"/>
          </a:xfrm>
          <a:custGeom>
            <a:avLst/>
            <a:gdLst/>
            <a:ahLst/>
            <a:cxnLst/>
            <a:rect l="l" t="t" r="r" b="b"/>
            <a:pathLst>
              <a:path w="5500239" h="930040">
                <a:moveTo>
                  <a:pt x="0" y="0"/>
                </a:moveTo>
                <a:lnTo>
                  <a:pt x="5500239" y="0"/>
                </a:lnTo>
                <a:lnTo>
                  <a:pt x="5500239" y="930040"/>
                </a:lnTo>
                <a:lnTo>
                  <a:pt x="0" y="93004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TextBox 6"/>
          <p:cNvSpPr txBox="1"/>
          <p:nvPr/>
        </p:nvSpPr>
        <p:spPr>
          <a:xfrm>
            <a:off x="5882586" y="587026"/>
            <a:ext cx="11845246" cy="9194290"/>
          </a:xfrm>
          <a:prstGeom prst="rect">
            <a:avLst/>
          </a:prstGeom>
        </p:spPr>
        <p:txBody>
          <a:bodyPr lIns="0" tIns="0" rIns="0" bIns="0" rtlCol="0" anchor="t">
            <a:spAutoFit/>
          </a:bodyPr>
          <a:lstStyle/>
          <a:p>
            <a:pPr marL="496577" lvl="1" indent="-248289">
              <a:lnSpc>
                <a:spcPts val="3864"/>
              </a:lnSpc>
              <a:buFont typeface="Arial"/>
              <a:buChar char="•"/>
            </a:pPr>
            <a:r>
              <a:rPr lang="en-US" sz="2300">
                <a:solidFill>
                  <a:srgbClr val="443324"/>
                </a:solidFill>
                <a:latin typeface="Now"/>
              </a:rPr>
              <a:t> 2 “Focus group” per partner on the involvement of local young people of different profiles and capacities:</a:t>
            </a:r>
          </a:p>
          <a:p>
            <a:pPr marL="993154" lvl="2" indent="-331051">
              <a:lnSpc>
                <a:spcPts val="3864"/>
              </a:lnSpc>
              <a:buFont typeface="Arial"/>
              <a:buChar char="⚬"/>
            </a:pPr>
            <a:r>
              <a:rPr lang="en-US" sz="2300">
                <a:solidFill>
                  <a:srgbClr val="443324"/>
                </a:solidFill>
                <a:latin typeface="Now"/>
              </a:rPr>
              <a:t>The 1st focus group aims to awareness youngsters about the importance and the value of their participation in the European elections 2024 and how to become multipliers among their peers</a:t>
            </a:r>
          </a:p>
          <a:p>
            <a:pPr marL="993154" lvl="2" indent="-331051">
              <a:lnSpc>
                <a:spcPts val="3864"/>
              </a:lnSpc>
              <a:buFont typeface="Arial"/>
              <a:buChar char="⚬"/>
            </a:pPr>
            <a:r>
              <a:rPr lang="en-US" sz="2300">
                <a:solidFill>
                  <a:srgbClr val="443324"/>
                </a:solidFill>
                <a:latin typeface="Now"/>
              </a:rPr>
              <a:t>The 2nd focus group will refer to the research that we did in 2023, and aim to design their plan on the management of their spaces, in collaboration with representatives of public authorities in order to encourage policy agenda decisions in favour of and in agreement with youth </a:t>
            </a:r>
          </a:p>
          <a:p>
            <a:pPr>
              <a:lnSpc>
                <a:spcPts val="3864"/>
              </a:lnSpc>
            </a:pPr>
            <a:r>
              <a:rPr lang="en-US" sz="2300">
                <a:solidFill>
                  <a:srgbClr val="443324"/>
                </a:solidFill>
                <a:latin typeface="Now Bold"/>
              </a:rPr>
              <a:t>3.2 Activities to strengthen the employability, autonomy and skills of young people</a:t>
            </a:r>
          </a:p>
          <a:p>
            <a:pPr marL="496577" lvl="1" indent="-248289">
              <a:lnSpc>
                <a:spcPts val="3864"/>
              </a:lnSpc>
              <a:buFont typeface="Arial"/>
              <a:buChar char="•"/>
            </a:pPr>
            <a:r>
              <a:rPr lang="en-US" sz="2300">
                <a:solidFill>
                  <a:srgbClr val="443324"/>
                </a:solidFill>
                <a:latin typeface="Now"/>
              </a:rPr>
              <a:t>E-training of young multiplier tutors for creating and managing youth spaces and follow-up of the e-learning platforms about spaces management “e-rescue.eu”   and our platform about social entrepreneurship: youtheclub.eu</a:t>
            </a:r>
          </a:p>
          <a:p>
            <a:pPr marL="496577" lvl="1" indent="-248289">
              <a:lnSpc>
                <a:spcPts val="3864"/>
              </a:lnSpc>
              <a:buFont typeface="Arial"/>
              <a:buChar char="•"/>
            </a:pPr>
            <a:r>
              <a:rPr lang="en-US" sz="2300">
                <a:solidFill>
                  <a:srgbClr val="443324"/>
                </a:solidFill>
                <a:latin typeface="Now"/>
              </a:rPr>
              <a:t>Youth initiatives for the creation and/or management of a real/virtual space. Initiatives can be civic and/or entrepreneurial for sustainable development and awareness of environmental protection, allowing youth to transmit their voice, promote their inclusion and participation and increase their creativity.</a:t>
            </a:r>
          </a:p>
          <a:p>
            <a:pPr>
              <a:lnSpc>
                <a:spcPts val="3864"/>
              </a:lnSpc>
            </a:pPr>
            <a:endParaRPr lang="en-US" sz="2300">
              <a:solidFill>
                <a:srgbClr val="443324"/>
              </a:solidFill>
              <a:latin typeface="Now"/>
            </a:endParaRPr>
          </a:p>
        </p:txBody>
      </p:sp>
      <p:pic>
        <p:nvPicPr>
          <p:cNvPr id="8194" name="image3.jpeg"/>
          <p:cNvPicPr>
            <a:picLocks noChangeAspect="1" noChangeArrowheads="1"/>
          </p:cNvPicPr>
          <p:nvPr/>
        </p:nvPicPr>
        <p:blipFill>
          <a:blip r:embed="rId6"/>
          <a:srcRect/>
          <a:stretch>
            <a:fillRect/>
          </a:stretch>
        </p:blipFill>
        <p:spPr bwMode="auto">
          <a:xfrm>
            <a:off x="16306800" y="9563100"/>
            <a:ext cx="1682750" cy="444500"/>
          </a:xfrm>
          <a:prstGeom prst="rect">
            <a:avLst/>
          </a:prstGeom>
          <a:noFill/>
          <a:ln w="9525">
            <a:noFill/>
            <a:miter lim="800000"/>
            <a:headEnd/>
            <a:tailEnd/>
          </a:ln>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0000"/>
            </a:blip>
            <a:stretch>
              <a:fillRect t="-9259" b="-9259"/>
            </a:stretch>
          </a:blipFill>
        </p:spPr>
      </p:sp>
      <p:grpSp>
        <p:nvGrpSpPr>
          <p:cNvPr id="3" name="Group 3"/>
          <p:cNvGrpSpPr/>
          <p:nvPr/>
        </p:nvGrpSpPr>
        <p:grpSpPr>
          <a:xfrm>
            <a:off x="13643071" y="-74009"/>
            <a:ext cx="5527813" cy="10435018"/>
            <a:chOff x="0" y="0"/>
            <a:chExt cx="7370417" cy="13913357"/>
          </a:xfrm>
        </p:grpSpPr>
        <p:pic>
          <p:nvPicPr>
            <p:cNvPr id="4" name="Picture 4"/>
            <p:cNvPicPr>
              <a:picLocks noChangeAspect="1"/>
            </p:cNvPicPr>
            <p:nvPr/>
          </p:nvPicPr>
          <p:blipFill>
            <a:blip r:embed="rId3"/>
            <a:srcRect r="85630"/>
            <a:stretch>
              <a:fillRect/>
            </a:stretch>
          </p:blipFill>
          <p:spPr>
            <a:xfrm>
              <a:off x="0" y="0"/>
              <a:ext cx="7370417" cy="13913357"/>
            </a:xfrm>
            <a:prstGeom prst="rect">
              <a:avLst/>
            </a:prstGeom>
          </p:spPr>
        </p:pic>
      </p:grpSp>
      <p:sp>
        <p:nvSpPr>
          <p:cNvPr id="5" name="TextBox 5"/>
          <p:cNvSpPr txBox="1"/>
          <p:nvPr/>
        </p:nvSpPr>
        <p:spPr>
          <a:xfrm>
            <a:off x="436960" y="507951"/>
            <a:ext cx="12849800" cy="2168525"/>
          </a:xfrm>
          <a:prstGeom prst="rect">
            <a:avLst/>
          </a:prstGeom>
        </p:spPr>
        <p:txBody>
          <a:bodyPr lIns="0" tIns="0" rIns="0" bIns="0" rtlCol="0" anchor="t">
            <a:spAutoFit/>
          </a:bodyPr>
          <a:lstStyle/>
          <a:p>
            <a:pPr>
              <a:lnSpc>
                <a:spcPts val="5500"/>
              </a:lnSpc>
            </a:pPr>
            <a:r>
              <a:rPr lang="en-US" sz="5000">
                <a:solidFill>
                  <a:srgbClr val="443324"/>
                </a:solidFill>
                <a:latin typeface="Bryndan Write Bold"/>
              </a:rPr>
              <a:t>Work package 4 - Communication, visibility and dissemination:</a:t>
            </a:r>
          </a:p>
          <a:p>
            <a:pPr>
              <a:lnSpc>
                <a:spcPts val="5500"/>
              </a:lnSpc>
            </a:pPr>
            <a:endParaRPr lang="en-US" sz="5000">
              <a:solidFill>
                <a:srgbClr val="443324"/>
              </a:solidFill>
              <a:latin typeface="Bryndan Write Bold"/>
            </a:endParaRPr>
          </a:p>
        </p:txBody>
      </p:sp>
      <p:sp>
        <p:nvSpPr>
          <p:cNvPr id="6" name="TextBox 6"/>
          <p:cNvSpPr txBox="1"/>
          <p:nvPr/>
        </p:nvSpPr>
        <p:spPr>
          <a:xfrm>
            <a:off x="436960" y="2038302"/>
            <a:ext cx="12645888" cy="8544049"/>
          </a:xfrm>
          <a:prstGeom prst="rect">
            <a:avLst/>
          </a:prstGeom>
        </p:spPr>
        <p:txBody>
          <a:bodyPr lIns="0" tIns="0" rIns="0" bIns="0" rtlCol="0" anchor="t">
            <a:spAutoFit/>
          </a:bodyPr>
          <a:lstStyle/>
          <a:p>
            <a:pPr>
              <a:lnSpc>
                <a:spcPts val="4209"/>
              </a:lnSpc>
            </a:pPr>
            <a:r>
              <a:rPr lang="en-US" sz="2300">
                <a:solidFill>
                  <a:srgbClr val="443324"/>
                </a:solidFill>
                <a:latin typeface="Now Bold"/>
              </a:rPr>
              <a:t>4.1  Develop a professional, user-friendly interactive database that serves as a hub for all your network's activities. Include detailed project descriptions, impact reports, and news updates.</a:t>
            </a:r>
          </a:p>
          <a:p>
            <a:pPr>
              <a:lnSpc>
                <a:spcPts val="4209"/>
              </a:lnSpc>
            </a:pPr>
            <a:r>
              <a:rPr lang="en-US" sz="2300">
                <a:solidFill>
                  <a:srgbClr val="443324"/>
                </a:solidFill>
                <a:latin typeface="Now Bold"/>
              </a:rPr>
              <a:t>4.2  Establish a strong presence on major social media platforms, including Facebook, LinkedIn, and Instagram. Regularly share updates, images, and stories about the activities of our network.</a:t>
            </a:r>
          </a:p>
          <a:p>
            <a:pPr>
              <a:lnSpc>
                <a:spcPts val="4209"/>
              </a:lnSpc>
            </a:pPr>
            <a:r>
              <a:rPr lang="en-US" sz="2300">
                <a:solidFill>
                  <a:srgbClr val="443324"/>
                </a:solidFill>
                <a:latin typeface="Now Bold"/>
              </a:rPr>
              <a:t>4.3  The creation of 4 E-magazines, one per quarter, presenting the activities, news and innovative initiatives of the network members, resources and educational tools created, initiatives taken by young people in terms of creation and management of spaces and other initiatives taken in favor of their community and elsewhere, results of the mobilities for young people and youth workers implemented by the network, initiatives and political decisions in favor of young people in local national and EU level, news about the physical and virtual spaces of youngsters, educational resources to raise young people’s awareness on European values and the importance of taking part in the 2024 European elections.</a:t>
            </a:r>
          </a:p>
          <a:p>
            <a:pPr>
              <a:lnSpc>
                <a:spcPts val="4209"/>
              </a:lnSpc>
            </a:pPr>
            <a:endParaRPr lang="en-US" sz="2300">
              <a:solidFill>
                <a:srgbClr val="443324"/>
              </a:solidFill>
              <a:latin typeface="Now Bold"/>
            </a:endParaRPr>
          </a:p>
        </p:txBody>
      </p:sp>
      <p:sp>
        <p:nvSpPr>
          <p:cNvPr id="7" name="Freeform 7"/>
          <p:cNvSpPr/>
          <p:nvPr/>
        </p:nvSpPr>
        <p:spPr>
          <a:xfrm>
            <a:off x="12668336" y="269642"/>
            <a:ext cx="1541647" cy="1541647"/>
          </a:xfrm>
          <a:custGeom>
            <a:avLst/>
            <a:gdLst/>
            <a:ahLst/>
            <a:cxnLst/>
            <a:rect l="l" t="t" r="r" b="b"/>
            <a:pathLst>
              <a:path w="1541647" h="1541647">
                <a:moveTo>
                  <a:pt x="0" y="0"/>
                </a:moveTo>
                <a:lnTo>
                  <a:pt x="1541648" y="0"/>
                </a:lnTo>
                <a:lnTo>
                  <a:pt x="1541648" y="1541647"/>
                </a:lnTo>
                <a:lnTo>
                  <a:pt x="0" y="15416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flipH="1">
            <a:off x="13032265" y="2115203"/>
            <a:ext cx="1177719" cy="1177719"/>
          </a:xfrm>
          <a:custGeom>
            <a:avLst/>
            <a:gdLst/>
            <a:ahLst/>
            <a:cxnLst/>
            <a:rect l="l" t="t" r="r" b="b"/>
            <a:pathLst>
              <a:path w="1177719" h="1177719">
                <a:moveTo>
                  <a:pt x="1177719" y="0"/>
                </a:moveTo>
                <a:lnTo>
                  <a:pt x="0" y="0"/>
                </a:lnTo>
                <a:lnTo>
                  <a:pt x="0" y="1177719"/>
                </a:lnTo>
                <a:lnTo>
                  <a:pt x="1177719" y="1177719"/>
                </a:lnTo>
                <a:lnTo>
                  <a:pt x="1177719"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Freeform 9"/>
          <p:cNvSpPr/>
          <p:nvPr/>
        </p:nvSpPr>
        <p:spPr>
          <a:xfrm>
            <a:off x="12872248" y="3597722"/>
            <a:ext cx="1541647" cy="1541647"/>
          </a:xfrm>
          <a:custGeom>
            <a:avLst/>
            <a:gdLst/>
            <a:ahLst/>
            <a:cxnLst/>
            <a:rect l="l" t="t" r="r" b="b"/>
            <a:pathLst>
              <a:path w="1541647" h="1541647">
                <a:moveTo>
                  <a:pt x="0" y="0"/>
                </a:moveTo>
                <a:lnTo>
                  <a:pt x="1541647" y="0"/>
                </a:lnTo>
                <a:lnTo>
                  <a:pt x="1541647" y="1541647"/>
                </a:lnTo>
                <a:lnTo>
                  <a:pt x="0" y="15416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flipH="1">
            <a:off x="13054212" y="5444169"/>
            <a:ext cx="1177719" cy="1177719"/>
          </a:xfrm>
          <a:custGeom>
            <a:avLst/>
            <a:gdLst/>
            <a:ahLst/>
            <a:cxnLst/>
            <a:rect l="l" t="t" r="r" b="b"/>
            <a:pathLst>
              <a:path w="1177719" h="1177719">
                <a:moveTo>
                  <a:pt x="1177719" y="0"/>
                </a:moveTo>
                <a:lnTo>
                  <a:pt x="0" y="0"/>
                </a:lnTo>
                <a:lnTo>
                  <a:pt x="0" y="1177719"/>
                </a:lnTo>
                <a:lnTo>
                  <a:pt x="1177719" y="1177719"/>
                </a:lnTo>
                <a:lnTo>
                  <a:pt x="1177719"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a:off x="12872248" y="6926688"/>
            <a:ext cx="1541647" cy="1541647"/>
          </a:xfrm>
          <a:custGeom>
            <a:avLst/>
            <a:gdLst/>
            <a:ahLst/>
            <a:cxnLst/>
            <a:rect l="l" t="t" r="r" b="b"/>
            <a:pathLst>
              <a:path w="1541647" h="1541647">
                <a:moveTo>
                  <a:pt x="0" y="0"/>
                </a:moveTo>
                <a:lnTo>
                  <a:pt x="1541647" y="0"/>
                </a:lnTo>
                <a:lnTo>
                  <a:pt x="1541647" y="1541648"/>
                </a:lnTo>
                <a:lnTo>
                  <a:pt x="0" y="154164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Freeform 12"/>
          <p:cNvSpPr/>
          <p:nvPr/>
        </p:nvSpPr>
        <p:spPr>
          <a:xfrm flipH="1">
            <a:off x="13236176" y="8773136"/>
            <a:ext cx="1177719" cy="1177719"/>
          </a:xfrm>
          <a:custGeom>
            <a:avLst/>
            <a:gdLst/>
            <a:ahLst/>
            <a:cxnLst/>
            <a:rect l="l" t="t" r="r" b="b"/>
            <a:pathLst>
              <a:path w="1177719" h="1177719">
                <a:moveTo>
                  <a:pt x="1177719" y="0"/>
                </a:moveTo>
                <a:lnTo>
                  <a:pt x="0" y="0"/>
                </a:lnTo>
                <a:lnTo>
                  <a:pt x="0" y="1177719"/>
                </a:lnTo>
                <a:lnTo>
                  <a:pt x="1177719" y="1177719"/>
                </a:lnTo>
                <a:lnTo>
                  <a:pt x="1177719" y="0"/>
                </a:lnTo>
                <a:close/>
              </a:path>
            </a:pathLst>
          </a:custGeom>
          <a:blipFill>
            <a:blip r:embed="rId4">
              <a:extLst>
                <a:ext uri="{96DAC541-7B7A-43D3-8B79-37D633B846F1}">
                  <asvg:svgBlip xmlns="" xmlns:asvg="http://schemas.microsoft.com/office/drawing/2016/SVG/main" r:embed="rId5"/>
                </a:ext>
              </a:extLst>
            </a:blip>
            <a:stretch>
              <a:fillRect/>
            </a:stretch>
          </a:blipFill>
        </p:spPr>
      </p:sp>
      <p:pic>
        <p:nvPicPr>
          <p:cNvPr id="9218" name="image3.jpeg"/>
          <p:cNvPicPr>
            <a:picLocks noChangeAspect="1" noChangeArrowheads="1"/>
          </p:cNvPicPr>
          <p:nvPr/>
        </p:nvPicPr>
        <p:blipFill>
          <a:blip r:embed="rId6"/>
          <a:srcRect/>
          <a:stretch>
            <a:fillRect/>
          </a:stretch>
        </p:blipFill>
        <p:spPr bwMode="auto">
          <a:xfrm>
            <a:off x="11125200" y="9563100"/>
            <a:ext cx="1682750" cy="444500"/>
          </a:xfrm>
          <a:prstGeom prst="rect">
            <a:avLst/>
          </a:prstGeom>
          <a:noFill/>
          <a:ln w="9525">
            <a:noFill/>
            <a:miter lim="800000"/>
            <a:headEnd/>
            <a:tailEnd/>
          </a:ln>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TotalTime>
  <Words>1727</Words>
  <Application>Microsoft Office PowerPoint</Application>
  <PresentationFormat>Προσαρμογή</PresentationFormat>
  <Paragraphs>90</Paragraphs>
  <Slides>17</Slides>
  <Notes>0</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17</vt:i4>
      </vt:variant>
    </vt:vector>
  </HeadingPairs>
  <TitlesOfParts>
    <vt:vector size="25" baseType="lpstr">
      <vt:lpstr>Arial</vt:lpstr>
      <vt:lpstr>Bryndan Write Bold</vt:lpstr>
      <vt:lpstr>Now Bold</vt:lpstr>
      <vt:lpstr>Now</vt:lpstr>
      <vt:lpstr>Gochi Hand</vt:lpstr>
      <vt:lpstr>Bryndan Write</vt:lpstr>
      <vt:lpstr>Calibri</vt:lpstr>
      <vt:lpstr>Office Theme</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 Youth Art</dc:title>
  <dc:creator>MOHAMED CHAABOUNI</dc:creator>
  <cp:lastModifiedBy>MOHAMED CHAABOUNI</cp:lastModifiedBy>
  <cp:revision>14</cp:revision>
  <dcterms:created xsi:type="dcterms:W3CDTF">2006-08-16T00:00:00Z</dcterms:created>
  <dcterms:modified xsi:type="dcterms:W3CDTF">2023-12-01T04:04:32Z</dcterms:modified>
  <dc:identifier>DAF1YymdMT0</dc:identifier>
</cp:coreProperties>
</file>