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 id="273"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 id="286" r:id="rId66"/>
    <p:sldId id="287" r:id="rId67"/>
    <p:sldId id="288" r:id="rId68"/>
    <p:sldId id="289" r:id="rId69"/>
    <p:sldId id="290" r:id="rId70"/>
    <p:sldId id="291" r:id="rId71"/>
    <p:sldId id="292" r:id="rId72"/>
    <p:sldId id="293" r:id="rId73"/>
    <p:sldId id="294" r:id="rId74"/>
    <p:sldId id="295" r:id="rId75"/>
    <p:sldId id="296" r:id="rId76"/>
    <p:sldId id="297" r:id="rId77"/>
    <p:sldId id="298" r:id="rId78"/>
    <p:sldId id="299" r:id="rId79"/>
    <p:sldId id="300" r:id="rId80"/>
    <p:sldId id="301" r:id="rId81"/>
    <p:sldId id="302" r:id="rId82"/>
    <p:sldId id="303" r:id="rId83"/>
    <p:sldId id="304" r:id="rId84"/>
    <p:sldId id="305" r:id="rId85"/>
    <p:sldId id="306" r:id="rId86"/>
    <p:sldId id="307" r:id="rId87"/>
    <p:sldId id="308" r:id="rId88"/>
    <p:sldId id="309" r:id="rId89"/>
    <p:sldId id="310" r:id="rId90"/>
  </p:sldIdLst>
  <p:sldSz cx="18288000" cy="10287000"/>
  <p:notesSz cx="6858000" cy="9144000"/>
  <p:embeddedFontLst>
    <p:embeddedFont>
      <p:font typeface="Gochi Hand" charset="1" panose="0000000000000000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Now" charset="1" panose="00000500000000000000"/>
      <p:regular r:id="rId11"/>
    </p:embeddedFont>
    <p:embeddedFont>
      <p:font typeface="Now Bold" charset="1" panose="00000800000000000000"/>
      <p:regular r:id="rId12"/>
    </p:embeddedFont>
    <p:embeddedFont>
      <p:font typeface="Now Thin" charset="1" panose="00000300000000000000"/>
      <p:regular r:id="rId13"/>
    </p:embeddedFont>
    <p:embeddedFont>
      <p:font typeface="Now Light" charset="1" panose="00000400000000000000"/>
      <p:regular r:id="rId14"/>
    </p:embeddedFont>
    <p:embeddedFont>
      <p:font typeface="Now Medium" charset="1" panose="00000600000000000000"/>
      <p:regular r:id="rId15"/>
    </p:embeddedFont>
    <p:embeddedFont>
      <p:font typeface="Now Heavy" charset="1" panose="00000A00000000000000"/>
      <p:regular r:id="rId16"/>
    </p:embeddedFont>
    <p:embeddedFont>
      <p:font typeface="Montserrat" charset="1" panose="00000500000000000000"/>
      <p:regular r:id="rId17"/>
    </p:embeddedFont>
    <p:embeddedFont>
      <p:font typeface="Montserrat Bold" charset="1" panose="00000800000000000000"/>
      <p:regular r:id="rId18"/>
    </p:embeddedFont>
    <p:embeddedFont>
      <p:font typeface="Montserrat Italics" charset="1" panose="00000500000000000000"/>
      <p:regular r:id="rId19"/>
    </p:embeddedFont>
    <p:embeddedFont>
      <p:font typeface="Montserrat Bold Italics" charset="1" panose="00000800000000000000"/>
      <p:regular r:id="rId20"/>
    </p:embeddedFont>
    <p:embeddedFont>
      <p:font typeface="Montserrat Thin" charset="1" panose="00000300000000000000"/>
      <p:regular r:id="rId21"/>
    </p:embeddedFont>
    <p:embeddedFont>
      <p:font typeface="Montserrat Thin Italics" charset="1" panose="00000300000000000000"/>
      <p:regular r:id="rId22"/>
    </p:embeddedFont>
    <p:embeddedFont>
      <p:font typeface="Montserrat Extra-Light" charset="1" panose="00000300000000000000"/>
      <p:regular r:id="rId23"/>
    </p:embeddedFont>
    <p:embeddedFont>
      <p:font typeface="Montserrat Extra-Light Italics" charset="1" panose="00000300000000000000"/>
      <p:regular r:id="rId24"/>
    </p:embeddedFont>
    <p:embeddedFont>
      <p:font typeface="Montserrat Light" charset="1" panose="00000400000000000000"/>
      <p:regular r:id="rId25"/>
    </p:embeddedFont>
    <p:embeddedFont>
      <p:font typeface="Montserrat Light Italics" charset="1" panose="00000400000000000000"/>
      <p:regular r:id="rId26"/>
    </p:embeddedFont>
    <p:embeddedFont>
      <p:font typeface="Montserrat Medium" charset="1" panose="00000600000000000000"/>
      <p:regular r:id="rId27"/>
    </p:embeddedFont>
    <p:embeddedFont>
      <p:font typeface="Montserrat Medium Italics" charset="1" panose="00000600000000000000"/>
      <p:regular r:id="rId28"/>
    </p:embeddedFont>
    <p:embeddedFont>
      <p:font typeface="Montserrat Semi-Bold" charset="1" panose="00000700000000000000"/>
      <p:regular r:id="rId29"/>
    </p:embeddedFont>
    <p:embeddedFont>
      <p:font typeface="Montserrat Semi-Bold Italics" charset="1" panose="00000700000000000000"/>
      <p:regular r:id="rId30"/>
    </p:embeddedFont>
    <p:embeddedFont>
      <p:font typeface="Montserrat Ultra-Bold" charset="1" panose="00000900000000000000"/>
      <p:regular r:id="rId31"/>
    </p:embeddedFont>
    <p:embeddedFont>
      <p:font typeface="Montserrat Ultra-Bold Italics" charset="1" panose="00000900000000000000"/>
      <p:regular r:id="rId32"/>
    </p:embeddedFont>
    <p:embeddedFont>
      <p:font typeface="Montserrat Heavy" charset="1" panose="00000A00000000000000"/>
      <p:regular r:id="rId33"/>
    </p:embeddedFont>
    <p:embeddedFont>
      <p:font typeface="Montserrat Heavy Italics" charset="1" panose="00000A00000000000000"/>
      <p:regular r:id="rId34"/>
    </p:embeddedFont>
    <p:embeddedFont>
      <p:font typeface="Bryndan Write" charset="1" panose="02000503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slides/slide1.xml" Type="http://schemas.openxmlformats.org/officeDocument/2006/relationships/slide"/><Relationship Id="rId37" Target="slides/slide2.xml" Type="http://schemas.openxmlformats.org/officeDocument/2006/relationships/slide"/><Relationship Id="rId38" Target="slides/slide3.xml" Type="http://schemas.openxmlformats.org/officeDocument/2006/relationships/slide"/><Relationship Id="rId39" Target="slides/slide4.xml" Type="http://schemas.openxmlformats.org/officeDocument/2006/relationships/slide"/><Relationship Id="rId4" Target="theme/theme1.xml" Type="http://schemas.openxmlformats.org/officeDocument/2006/relationships/theme"/><Relationship Id="rId40" Target="slides/slide5.xml" Type="http://schemas.openxmlformats.org/officeDocument/2006/relationships/slide"/><Relationship Id="rId41" Target="slides/slide6.xml" Type="http://schemas.openxmlformats.org/officeDocument/2006/relationships/slide"/><Relationship Id="rId42" Target="slides/slide7.xml" Type="http://schemas.openxmlformats.org/officeDocument/2006/relationships/slide"/><Relationship Id="rId43" Target="slides/slide8.xml" Type="http://schemas.openxmlformats.org/officeDocument/2006/relationships/slide"/><Relationship Id="rId44" Target="slides/slide9.xml" Type="http://schemas.openxmlformats.org/officeDocument/2006/relationships/slide"/><Relationship Id="rId45" Target="slides/slide10.xml" Type="http://schemas.openxmlformats.org/officeDocument/2006/relationships/slide"/><Relationship Id="rId46" Target="slides/slide11.xml" Type="http://schemas.openxmlformats.org/officeDocument/2006/relationships/slide"/><Relationship Id="rId47" Target="slides/slide12.xml" Type="http://schemas.openxmlformats.org/officeDocument/2006/relationships/slide"/><Relationship Id="rId48" Target="slides/slide13.xml" Type="http://schemas.openxmlformats.org/officeDocument/2006/relationships/slide"/><Relationship Id="rId49" Target="slides/slide14.xml" Type="http://schemas.openxmlformats.org/officeDocument/2006/relationships/slide"/><Relationship Id="rId5" Target="tableStyles.xml" Type="http://schemas.openxmlformats.org/officeDocument/2006/relationships/tableStyles"/><Relationship Id="rId50" Target="slides/slide15.xml" Type="http://schemas.openxmlformats.org/officeDocument/2006/relationships/slide"/><Relationship Id="rId51" Target="slides/slide16.xml" Type="http://schemas.openxmlformats.org/officeDocument/2006/relationships/slide"/><Relationship Id="rId52" Target="slides/slide17.xml" Type="http://schemas.openxmlformats.org/officeDocument/2006/relationships/slide"/><Relationship Id="rId53" Target="slides/slide18.xml" Type="http://schemas.openxmlformats.org/officeDocument/2006/relationships/slide"/><Relationship Id="rId54" Target="slides/slide19.xml" Type="http://schemas.openxmlformats.org/officeDocument/2006/relationships/slide"/><Relationship Id="rId55" Target="slides/slide20.xml" Type="http://schemas.openxmlformats.org/officeDocument/2006/relationships/slide"/><Relationship Id="rId56" Target="slides/slide21.xml" Type="http://schemas.openxmlformats.org/officeDocument/2006/relationships/slide"/><Relationship Id="rId57" Target="slides/slide22.xml" Type="http://schemas.openxmlformats.org/officeDocument/2006/relationships/slide"/><Relationship Id="rId58" Target="slides/slide23.xml" Type="http://schemas.openxmlformats.org/officeDocument/2006/relationships/slide"/><Relationship Id="rId59" Target="slides/slide24.xml" Type="http://schemas.openxmlformats.org/officeDocument/2006/relationships/slide"/><Relationship Id="rId6" Target="fonts/font6.fntdata" Type="http://schemas.openxmlformats.org/officeDocument/2006/relationships/font"/><Relationship Id="rId60" Target="slides/slide25.xml" Type="http://schemas.openxmlformats.org/officeDocument/2006/relationships/slide"/><Relationship Id="rId61" Target="slides/slide26.xml" Type="http://schemas.openxmlformats.org/officeDocument/2006/relationships/slide"/><Relationship Id="rId62" Target="slides/slide27.xml" Type="http://schemas.openxmlformats.org/officeDocument/2006/relationships/slide"/><Relationship Id="rId63" Target="slides/slide28.xml" Type="http://schemas.openxmlformats.org/officeDocument/2006/relationships/slide"/><Relationship Id="rId64" Target="slides/slide29.xml" Type="http://schemas.openxmlformats.org/officeDocument/2006/relationships/slide"/><Relationship Id="rId65" Target="slides/slide30.xml" Type="http://schemas.openxmlformats.org/officeDocument/2006/relationships/slide"/><Relationship Id="rId66" Target="slides/slide31.xml" Type="http://schemas.openxmlformats.org/officeDocument/2006/relationships/slide"/><Relationship Id="rId67" Target="slides/slide32.xml" Type="http://schemas.openxmlformats.org/officeDocument/2006/relationships/slide"/><Relationship Id="rId68" Target="slides/slide33.xml" Type="http://schemas.openxmlformats.org/officeDocument/2006/relationships/slide"/><Relationship Id="rId69" Target="slides/slide34.xml" Type="http://schemas.openxmlformats.org/officeDocument/2006/relationships/slide"/><Relationship Id="rId7" Target="fonts/font7.fntdata" Type="http://schemas.openxmlformats.org/officeDocument/2006/relationships/font"/><Relationship Id="rId70" Target="slides/slide35.xml" Type="http://schemas.openxmlformats.org/officeDocument/2006/relationships/slide"/><Relationship Id="rId71" Target="slides/slide36.xml" Type="http://schemas.openxmlformats.org/officeDocument/2006/relationships/slide"/><Relationship Id="rId72" Target="slides/slide37.xml" Type="http://schemas.openxmlformats.org/officeDocument/2006/relationships/slide"/><Relationship Id="rId73" Target="slides/slide38.xml" Type="http://schemas.openxmlformats.org/officeDocument/2006/relationships/slide"/><Relationship Id="rId74" Target="slides/slide39.xml" Type="http://schemas.openxmlformats.org/officeDocument/2006/relationships/slide"/><Relationship Id="rId75" Target="slides/slide40.xml" Type="http://schemas.openxmlformats.org/officeDocument/2006/relationships/slide"/><Relationship Id="rId76" Target="slides/slide41.xml" Type="http://schemas.openxmlformats.org/officeDocument/2006/relationships/slide"/><Relationship Id="rId77" Target="slides/slide42.xml" Type="http://schemas.openxmlformats.org/officeDocument/2006/relationships/slide"/><Relationship Id="rId78" Target="slides/slide43.xml" Type="http://schemas.openxmlformats.org/officeDocument/2006/relationships/slide"/><Relationship Id="rId79" Target="slides/slide44.xml" Type="http://schemas.openxmlformats.org/officeDocument/2006/relationships/slide"/><Relationship Id="rId8" Target="fonts/font8.fntdata" Type="http://schemas.openxmlformats.org/officeDocument/2006/relationships/font"/><Relationship Id="rId80" Target="slides/slide45.xml" Type="http://schemas.openxmlformats.org/officeDocument/2006/relationships/slide"/><Relationship Id="rId81" Target="slides/slide46.xml" Type="http://schemas.openxmlformats.org/officeDocument/2006/relationships/slide"/><Relationship Id="rId82" Target="slides/slide47.xml" Type="http://schemas.openxmlformats.org/officeDocument/2006/relationships/slide"/><Relationship Id="rId83" Target="slides/slide48.xml" Type="http://schemas.openxmlformats.org/officeDocument/2006/relationships/slide"/><Relationship Id="rId84" Target="slides/slide49.xml" Type="http://schemas.openxmlformats.org/officeDocument/2006/relationships/slide"/><Relationship Id="rId85" Target="slides/slide50.xml" Type="http://schemas.openxmlformats.org/officeDocument/2006/relationships/slide"/><Relationship Id="rId86" Target="slides/slide51.xml" Type="http://schemas.openxmlformats.org/officeDocument/2006/relationships/slide"/><Relationship Id="rId87" Target="slides/slide52.xml" Type="http://schemas.openxmlformats.org/officeDocument/2006/relationships/slide"/><Relationship Id="rId88" Target="slides/slide53.xml" Type="http://schemas.openxmlformats.org/officeDocument/2006/relationships/slide"/><Relationship Id="rId89" Target="slides/slide54.xml" Type="http://schemas.openxmlformats.org/officeDocument/2006/relationships/slide"/><Relationship Id="rId9" Target="fonts/font9.fntdata" Type="http://schemas.openxmlformats.org/officeDocument/2006/relationships/font"/><Relationship Id="rId90" Target="slides/slide55.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6.jpeg" Type="http://schemas.openxmlformats.org/officeDocument/2006/relationships/image"/><Relationship Id="rId4" Target="../media/image4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6.jpeg" Type="http://schemas.openxmlformats.org/officeDocument/2006/relationships/image"/><Relationship Id="rId4" Target="../media/image47.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4.jpeg" Type="http://schemas.openxmlformats.org/officeDocument/2006/relationships/image"/><Relationship Id="rId11" Target="../media/image55.svg" Type="http://schemas.openxmlformats.org/officeDocument/2006/relationships/image"/><Relationship Id="rId12" Target="../media/image56.svg" Type="http://schemas.openxmlformats.org/officeDocument/2006/relationships/image"/><Relationship Id="rId13" Target="../media/image57.svg" Type="http://schemas.openxmlformats.org/officeDocument/2006/relationships/image"/><Relationship Id="rId14" Target="../media/image58.svg" Type="http://schemas.openxmlformats.org/officeDocument/2006/relationships/image"/><Relationship Id="rId2" Target="../media/image1.jpe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36.jpe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9.pn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4.pn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 Id="rId9" Target="../media/image70.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11" Target="../media/image80.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12" Target="../media/image77.png" Type="http://schemas.openxmlformats.org/officeDocument/2006/relationships/image"/><Relationship Id="rId13" Target="../media/image78.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83.png" Type="http://schemas.openxmlformats.org/officeDocument/2006/relationships/image"/><Relationship Id="rId7" Target="../media/image84.svg" Type="http://schemas.openxmlformats.org/officeDocument/2006/relationships/image"/><Relationship Id="rId8" Target="../media/image85.png" Type="http://schemas.openxmlformats.org/officeDocument/2006/relationships/image"/><Relationship Id="rId9" Target="../media/image86.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9.jpeg" Type="http://schemas.openxmlformats.org/officeDocument/2006/relationships/image"/><Relationship Id="rId11" Target="../media/image90.png" Type="http://schemas.openxmlformats.org/officeDocument/2006/relationships/image"/><Relationship Id="rId12" Target="../media/image91.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11" Target="../media/image80.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12" Target="../media/image94.png" Type="http://schemas.openxmlformats.org/officeDocument/2006/relationships/image"/><Relationship Id="rId13" Target="../media/image95.svg" Type="http://schemas.openxmlformats.org/officeDocument/2006/relationships/image"/><Relationship Id="rId14" Target="../media/image96.png" Type="http://schemas.openxmlformats.org/officeDocument/2006/relationships/image"/><Relationship Id="rId15" Target="../media/image97.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83.png" Type="http://schemas.openxmlformats.org/officeDocument/2006/relationships/image"/><Relationship Id="rId7" Target="../media/image84.svg" Type="http://schemas.openxmlformats.org/officeDocument/2006/relationships/image"/><Relationship Id="rId8" Target="../media/image85.png" Type="http://schemas.openxmlformats.org/officeDocument/2006/relationships/image"/><Relationship Id="rId9" Target="../media/image86.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svg" Type="http://schemas.openxmlformats.org/officeDocument/2006/relationships/image"/><Relationship Id="rId12" Target="../media/image87.png" Type="http://schemas.openxmlformats.org/officeDocument/2006/relationships/image"/><Relationship Id="rId13" Target="../media/image88.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8.png" Type="http://schemas.openxmlformats.org/officeDocument/2006/relationships/image"/><Relationship Id="rId4" Target="../media/image99.png" Type="http://schemas.openxmlformats.org/officeDocument/2006/relationships/image"/><Relationship Id="rId5" Target="../media/image100.png" Type="http://schemas.openxmlformats.org/officeDocument/2006/relationships/image"/><Relationship Id="rId6" Target="../media/image101.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7.png" Type="http://schemas.openxmlformats.org/officeDocument/2006/relationships/image"/><Relationship Id="rId11" Target="../media/image108.png" Type="http://schemas.openxmlformats.org/officeDocument/2006/relationships/image"/><Relationship Id="rId2" Target="../media/image1.jpe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102.png" Type="http://schemas.openxmlformats.org/officeDocument/2006/relationships/image"/><Relationship Id="rId6" Target="../media/image103.png" Type="http://schemas.openxmlformats.org/officeDocument/2006/relationships/image"/><Relationship Id="rId7" Target="../media/image104.png" Type="http://schemas.openxmlformats.org/officeDocument/2006/relationships/image"/><Relationship Id="rId8" Target="../media/image105.png" Type="http://schemas.openxmlformats.org/officeDocument/2006/relationships/image"/><Relationship Id="rId9" Target="../media/image10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17.jpeg" Type="http://schemas.openxmlformats.org/officeDocument/2006/relationships/image"/><Relationship Id="rId13" Target="../media/image118.png" Type="http://schemas.openxmlformats.org/officeDocument/2006/relationships/image"/><Relationship Id="rId14" Target="../media/image90.png" Type="http://schemas.openxmlformats.org/officeDocument/2006/relationships/image"/><Relationship Id="rId15" Target="../media/image91.svg" Type="http://schemas.openxmlformats.org/officeDocument/2006/relationships/image"/><Relationship Id="rId16" Target="../media/image119.pn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20.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23.pn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24.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25.jpe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26.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27.pn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28.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29.jpe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30.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31.pn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 Id="rId6" Target="../media/image16.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32.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33.png" Type="http://schemas.openxmlformats.org/officeDocument/2006/relationships/image"/><Relationship Id="rId17" Target="../media/image134.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35.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36.jpe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37.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38.png" Type="http://schemas.openxmlformats.org/officeDocument/2006/relationships/image"/><Relationship Id="rId17" Target="../media/image139.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40.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41.pn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42.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43.png" Type="http://schemas.openxmlformats.org/officeDocument/2006/relationships/image"/><Relationship Id="rId17" Target="../media/image144.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45.jpeg" Type="http://schemas.openxmlformats.org/officeDocument/2006/relationships/image"/><Relationship Id="rId13" Target="../media/image118.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16" Target="../media/image146.png" Type="http://schemas.openxmlformats.org/officeDocument/2006/relationships/image"/><Relationship Id="rId17" Target="../media/image147.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79.png" Type="http://schemas.openxmlformats.org/officeDocument/2006/relationships/image"/><Relationship Id="rId9" Target="../media/image80.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12" Target="../media/image94.png" Type="http://schemas.openxmlformats.org/officeDocument/2006/relationships/image"/><Relationship Id="rId13" Target="../media/image95.svg" Type="http://schemas.openxmlformats.org/officeDocument/2006/relationships/image"/><Relationship Id="rId14" Target="../media/image96.png" Type="http://schemas.openxmlformats.org/officeDocument/2006/relationships/image"/><Relationship Id="rId15" Target="../media/image97.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83.png" Type="http://schemas.openxmlformats.org/officeDocument/2006/relationships/image"/><Relationship Id="rId7" Target="../media/image84.svg" Type="http://schemas.openxmlformats.org/officeDocument/2006/relationships/image"/><Relationship Id="rId8" Target="../media/image85.png" Type="http://schemas.openxmlformats.org/officeDocument/2006/relationships/image"/><Relationship Id="rId9" Target="../media/image86.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4.pn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 Id="rId9" Target="../media/image70.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1.png" Type="http://schemas.openxmlformats.org/officeDocument/2006/relationships/image"/><Relationship Id="rId11" Target="../media/image152.png" Type="http://schemas.openxmlformats.org/officeDocument/2006/relationships/image"/><Relationship Id="rId2" Target="../media/image1.jpe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102.png" Type="http://schemas.openxmlformats.org/officeDocument/2006/relationships/image"/><Relationship Id="rId6" Target="../media/image148.png" Type="http://schemas.openxmlformats.org/officeDocument/2006/relationships/image"/><Relationship Id="rId7" Target="../media/image149.png" Type="http://schemas.openxmlformats.org/officeDocument/2006/relationships/image"/><Relationship Id="rId8" Target="../media/image150.png" Type="http://schemas.openxmlformats.org/officeDocument/2006/relationships/image"/><Relationship Id="rId9" Target="../media/image10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53.jpeg" Type="http://schemas.openxmlformats.org/officeDocument/2006/relationships/image"/><Relationship Id="rId13" Target="../media/image154.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55.jpeg" Type="http://schemas.openxmlformats.org/officeDocument/2006/relationships/image"/><Relationship Id="rId13" Target="../media/image154.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56.jpeg" Type="http://schemas.openxmlformats.org/officeDocument/2006/relationships/image"/><Relationship Id="rId13" Target="../media/image154.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1.png" Type="http://schemas.openxmlformats.org/officeDocument/2006/relationships/image"/><Relationship Id="rId11" Target="../media/image152.png" Type="http://schemas.openxmlformats.org/officeDocument/2006/relationships/image"/><Relationship Id="rId2" Target="../media/image1.jpe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102.png" Type="http://schemas.openxmlformats.org/officeDocument/2006/relationships/image"/><Relationship Id="rId6" Target="../media/image148.png" Type="http://schemas.openxmlformats.org/officeDocument/2006/relationships/image"/><Relationship Id="rId7" Target="../media/image149.png" Type="http://schemas.openxmlformats.org/officeDocument/2006/relationships/image"/><Relationship Id="rId8" Target="../media/image150.png" Type="http://schemas.openxmlformats.org/officeDocument/2006/relationships/image"/><Relationship Id="rId9" Target="../media/image106.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57.jpeg" Type="http://schemas.openxmlformats.org/officeDocument/2006/relationships/image"/><Relationship Id="rId13" Target="../media/image154.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58.jpeg" Type="http://schemas.openxmlformats.org/officeDocument/2006/relationships/image"/><Relationship Id="rId13" Target="../media/image154.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12" Target="../media/image159.jpeg" Type="http://schemas.openxmlformats.org/officeDocument/2006/relationships/image"/><Relationship Id="rId13" Target="../media/image154.png" Type="http://schemas.openxmlformats.org/officeDocument/2006/relationships/image"/><Relationship Id="rId14" Target="../media/image121.png" Type="http://schemas.openxmlformats.org/officeDocument/2006/relationships/image"/><Relationship Id="rId15" Target="../media/image122.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0.jpeg" Type="http://schemas.openxmlformats.org/officeDocument/2006/relationships/image"/><Relationship Id="rId4" Target="../media/image161.png" Type="http://schemas.openxmlformats.org/officeDocument/2006/relationships/image"/><Relationship Id="rId5" Target="../media/image162.sv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3.jpe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64.png" Type="http://schemas.openxmlformats.org/officeDocument/2006/relationships/image"/><Relationship Id="rId7" Target="../media/image165.sv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7.pn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8.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9.pn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0.jpe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10" Target="http://globers.net" TargetMode="External" Type="http://schemas.openxmlformats.org/officeDocument/2006/relationships/hyperlink"/><Relationship Id="rId11" Target="../media/image176.png" Type="http://schemas.openxmlformats.org/officeDocument/2006/relationships/image"/><Relationship Id="rId12" Target="https://www.vitatiim.ee/en" TargetMode="External" Type="http://schemas.openxmlformats.org/officeDocument/2006/relationships/hyperlink"/><Relationship Id="rId13" Target="../media/image177.png" Type="http://schemas.openxmlformats.org/officeDocument/2006/relationships/image"/><Relationship Id="rId14" Target="https://euroteam-cz.webnode.cz/en/" TargetMode="External" Type="http://schemas.openxmlformats.org/officeDocument/2006/relationships/hyperlink"/><Relationship Id="rId15" Target="../media/image178.png" Type="http://schemas.openxmlformats.org/officeDocument/2006/relationships/image"/><Relationship Id="rId16" Target="https://tamonopatia.org" TargetMode="External" Type="http://schemas.openxmlformats.org/officeDocument/2006/relationships/hyperlink"/><Relationship Id="rId17" Target="../media/image179.png" Type="http://schemas.openxmlformats.org/officeDocument/2006/relationships/image"/><Relationship Id="rId18" Target="http://www.envercevko.org" TargetMode="External" Type="http://schemas.openxmlformats.org/officeDocument/2006/relationships/hyperlink"/><Relationship Id="rId19" Target="../media/image180.png" Type="http://schemas.openxmlformats.org/officeDocument/2006/relationships/image"/><Relationship Id="rId2" Target="../media/image1.jpeg" Type="http://schemas.openxmlformats.org/officeDocument/2006/relationships/image"/><Relationship Id="rId20" Target="../media/image181.png" Type="http://schemas.openxmlformats.org/officeDocument/2006/relationships/image"/><Relationship Id="rId21" Target="../media/image182.png" Type="http://schemas.openxmlformats.org/officeDocument/2006/relationships/image"/><Relationship Id="rId22" Target="../media/image183.png" Type="http://schemas.openxmlformats.org/officeDocument/2006/relationships/image"/><Relationship Id="rId23" Target="../media/image184.png" Type="http://schemas.openxmlformats.org/officeDocument/2006/relationships/image"/><Relationship Id="rId24" Target="../media/image185.png" Type="http://schemas.openxmlformats.org/officeDocument/2006/relationships/image"/><Relationship Id="rId25" Target="../media/image186.png" Type="http://schemas.openxmlformats.org/officeDocument/2006/relationships/image"/><Relationship Id="rId3" Target="../media/image171.png" Type="http://schemas.openxmlformats.org/officeDocument/2006/relationships/image"/><Relationship Id="rId4" Target="../media/image172.png" Type="http://schemas.openxmlformats.org/officeDocument/2006/relationships/image"/><Relationship Id="rId5" Target="../media/image173.png" Type="http://schemas.openxmlformats.org/officeDocument/2006/relationships/image"/><Relationship Id="rId6" Target="https://akademisyenler.org.tr/en/homepage-1-english" TargetMode="External" Type="http://schemas.openxmlformats.org/officeDocument/2006/relationships/hyperlink"/><Relationship Id="rId7" Target="../media/image174.png" Type="http://schemas.openxmlformats.org/officeDocument/2006/relationships/image"/><Relationship Id="rId8" Target="https://centrofontisanlorenzo.it" TargetMode="External" Type="http://schemas.openxmlformats.org/officeDocument/2006/relationships/hyperlink"/><Relationship Id="rId9" Target="../media/image17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2" Target="../media/image1.jpeg" Type="http://schemas.openxmlformats.org/officeDocument/2006/relationships/image"/><Relationship Id="rId3" Target="../media/image9.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svg" Type="http://schemas.openxmlformats.org/officeDocument/2006/relationships/image"/><Relationship Id="rId9" Target="../media/image33.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jpeg" Type="http://schemas.openxmlformats.org/officeDocument/2006/relationships/image"/><Relationship Id="rId2" Target="../media/image1.jpeg" Type="http://schemas.openxmlformats.org/officeDocument/2006/relationships/image"/><Relationship Id="rId3" Target="../media/image36.jpe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jpe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jpeg" Type="http://schemas.openxmlformats.org/officeDocument/2006/relationships/image"/><Relationship Id="rId2" Target="../media/image1.jpeg" Type="http://schemas.openxmlformats.org/officeDocument/2006/relationships/image"/><Relationship Id="rId3" Target="../media/image36.jpe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jpe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9525" y="-199534"/>
            <a:ext cx="18423423" cy="5043412"/>
          </a:xfrm>
          <a:custGeom>
            <a:avLst/>
            <a:gdLst/>
            <a:ahLst/>
            <a:cxnLst/>
            <a:rect r="r" b="b" t="t" l="l"/>
            <a:pathLst>
              <a:path h="5043412" w="18423423">
                <a:moveTo>
                  <a:pt x="0" y="0"/>
                </a:moveTo>
                <a:lnTo>
                  <a:pt x="18423423" y="0"/>
                </a:lnTo>
                <a:lnTo>
                  <a:pt x="18423423" y="5043412"/>
                </a:lnTo>
                <a:lnTo>
                  <a:pt x="0" y="5043412"/>
                </a:lnTo>
                <a:lnTo>
                  <a:pt x="0" y="0"/>
                </a:lnTo>
                <a:close/>
              </a:path>
            </a:pathLst>
          </a:custGeom>
          <a:blipFill>
            <a:blip r:embed="rId3"/>
            <a:stretch>
              <a:fillRect l="0" t="0" r="0" b="0"/>
            </a:stretch>
          </a:blipFill>
        </p:spPr>
      </p:sp>
      <p:sp>
        <p:nvSpPr>
          <p:cNvPr name="TextBox 4" id="4"/>
          <p:cNvSpPr txBox="true"/>
          <p:nvPr/>
        </p:nvSpPr>
        <p:spPr>
          <a:xfrm rot="0">
            <a:off x="3591954" y="802241"/>
            <a:ext cx="11258564" cy="2308297"/>
          </a:xfrm>
          <a:prstGeom prst="rect">
            <a:avLst/>
          </a:prstGeom>
        </p:spPr>
        <p:txBody>
          <a:bodyPr anchor="t" rtlCol="false" tIns="0" lIns="0" bIns="0" rIns="0">
            <a:spAutoFit/>
          </a:bodyPr>
          <a:lstStyle/>
          <a:p>
            <a:pPr algn="ctr" marL="0" indent="0" lvl="1">
              <a:lnSpc>
                <a:spcPts val="8466"/>
              </a:lnSpc>
              <a:spcBef>
                <a:spcPct val="0"/>
              </a:spcBef>
            </a:pPr>
            <a:r>
              <a:rPr lang="en-US" sz="8912">
                <a:solidFill>
                  <a:srgbClr val="644B35"/>
                </a:solidFill>
                <a:latin typeface="Bryndan Write Bold"/>
              </a:rPr>
              <a:t>Use and Management of Youth Spaces</a:t>
            </a:r>
          </a:p>
        </p:txBody>
      </p:sp>
      <p:sp>
        <p:nvSpPr>
          <p:cNvPr name="Freeform 5" id="5"/>
          <p:cNvSpPr/>
          <p:nvPr/>
        </p:nvSpPr>
        <p:spPr>
          <a:xfrm flipH="false" flipV="false" rot="6431018">
            <a:off x="14190345" y="1174736"/>
            <a:ext cx="1954152" cy="1240887"/>
          </a:xfrm>
          <a:custGeom>
            <a:avLst/>
            <a:gdLst/>
            <a:ahLst/>
            <a:cxnLst/>
            <a:rect r="r" b="b" t="t" l="l"/>
            <a:pathLst>
              <a:path h="1240887" w="1954152">
                <a:moveTo>
                  <a:pt x="0" y="0"/>
                </a:moveTo>
                <a:lnTo>
                  <a:pt x="1954152" y="0"/>
                </a:lnTo>
                <a:lnTo>
                  <a:pt x="1954152" y="1240887"/>
                </a:lnTo>
                <a:lnTo>
                  <a:pt x="0" y="1240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213221">
            <a:off x="2264257" y="692401"/>
            <a:ext cx="1954152" cy="1240887"/>
          </a:xfrm>
          <a:custGeom>
            <a:avLst/>
            <a:gdLst/>
            <a:ahLst/>
            <a:cxnLst/>
            <a:rect r="r" b="b" t="t" l="l"/>
            <a:pathLst>
              <a:path h="1240887" w="1954152">
                <a:moveTo>
                  <a:pt x="0" y="0"/>
                </a:moveTo>
                <a:lnTo>
                  <a:pt x="1954152" y="0"/>
                </a:lnTo>
                <a:lnTo>
                  <a:pt x="1954152" y="1240887"/>
                </a:lnTo>
                <a:lnTo>
                  <a:pt x="0" y="1240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838892">
            <a:off x="16962075" y="3862092"/>
            <a:ext cx="1133066" cy="1067142"/>
          </a:xfrm>
          <a:custGeom>
            <a:avLst/>
            <a:gdLst/>
            <a:ahLst/>
            <a:cxnLst/>
            <a:rect r="r" b="b" t="t" l="l"/>
            <a:pathLst>
              <a:path h="1067142" w="1133066">
                <a:moveTo>
                  <a:pt x="0" y="0"/>
                </a:moveTo>
                <a:lnTo>
                  <a:pt x="1133066" y="0"/>
                </a:lnTo>
                <a:lnTo>
                  <a:pt x="1133066" y="1067142"/>
                </a:lnTo>
                <a:lnTo>
                  <a:pt x="0" y="10671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6429120" y="4395663"/>
            <a:ext cx="5584233" cy="5682757"/>
          </a:xfrm>
          <a:custGeom>
            <a:avLst/>
            <a:gdLst/>
            <a:ahLst/>
            <a:cxnLst/>
            <a:rect r="r" b="b" t="t" l="l"/>
            <a:pathLst>
              <a:path h="5682757" w="5584233">
                <a:moveTo>
                  <a:pt x="0" y="0"/>
                </a:moveTo>
                <a:lnTo>
                  <a:pt x="5584233" y="0"/>
                </a:lnTo>
                <a:lnTo>
                  <a:pt x="5584233" y="5682757"/>
                </a:lnTo>
                <a:lnTo>
                  <a:pt x="0" y="5682757"/>
                </a:lnTo>
                <a:lnTo>
                  <a:pt x="0" y="0"/>
                </a:lnTo>
                <a:close/>
              </a:path>
            </a:pathLst>
          </a:custGeom>
          <a:blipFill>
            <a:blip r:embed="rId8"/>
            <a:stretch>
              <a:fillRect l="0" t="0" r="0" b="0"/>
            </a:stretch>
          </a:blipFill>
        </p:spPr>
      </p:sp>
      <p:sp>
        <p:nvSpPr>
          <p:cNvPr name="Freeform 9" id="9"/>
          <p:cNvSpPr/>
          <p:nvPr/>
        </p:nvSpPr>
        <p:spPr>
          <a:xfrm flipH="false" flipV="false" rot="0">
            <a:off x="38314" y="8762604"/>
            <a:ext cx="5645912" cy="1524396"/>
          </a:xfrm>
          <a:custGeom>
            <a:avLst/>
            <a:gdLst/>
            <a:ahLst/>
            <a:cxnLst/>
            <a:rect r="r" b="b" t="t" l="l"/>
            <a:pathLst>
              <a:path h="1524396" w="5645912">
                <a:moveTo>
                  <a:pt x="0" y="0"/>
                </a:moveTo>
                <a:lnTo>
                  <a:pt x="5645912" y="0"/>
                </a:lnTo>
                <a:lnTo>
                  <a:pt x="5645912" y="1524396"/>
                </a:lnTo>
                <a:lnTo>
                  <a:pt x="0" y="1524396"/>
                </a:lnTo>
                <a:lnTo>
                  <a:pt x="0" y="0"/>
                </a:lnTo>
                <a:close/>
              </a:path>
            </a:pathLst>
          </a:custGeom>
          <a:blipFill>
            <a:blip r:embed="rId9"/>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17897" y="0"/>
            <a:ext cx="18268950" cy="4162425"/>
          </a:xfrm>
          <a:custGeom>
            <a:avLst/>
            <a:gdLst/>
            <a:ahLst/>
            <a:cxnLst/>
            <a:rect r="r" b="b" t="t" l="l"/>
            <a:pathLst>
              <a:path h="4162425" w="18268950">
                <a:moveTo>
                  <a:pt x="0" y="0"/>
                </a:moveTo>
                <a:lnTo>
                  <a:pt x="18268950" y="0"/>
                </a:lnTo>
                <a:lnTo>
                  <a:pt x="18268950" y="4162425"/>
                </a:lnTo>
                <a:lnTo>
                  <a:pt x="0" y="4162425"/>
                </a:lnTo>
                <a:lnTo>
                  <a:pt x="0" y="0"/>
                </a:lnTo>
                <a:close/>
              </a:path>
            </a:pathLst>
          </a:custGeom>
          <a:blipFill>
            <a:blip r:embed="rId3"/>
            <a:stretch>
              <a:fillRect l="0" t="-90589" r="0" b="-102087"/>
            </a:stretch>
          </a:blipFill>
        </p:spPr>
      </p:sp>
      <p:sp>
        <p:nvSpPr>
          <p:cNvPr name="Freeform 4" id="4"/>
          <p:cNvSpPr/>
          <p:nvPr/>
        </p:nvSpPr>
        <p:spPr>
          <a:xfrm flipH="false" flipV="false" rot="0">
            <a:off x="931135" y="203644"/>
            <a:ext cx="16910304" cy="3755136"/>
          </a:xfrm>
          <a:custGeom>
            <a:avLst/>
            <a:gdLst/>
            <a:ahLst/>
            <a:cxnLst/>
            <a:rect r="r" b="b" t="t" l="l"/>
            <a:pathLst>
              <a:path h="3755136" w="16910304">
                <a:moveTo>
                  <a:pt x="0" y="0"/>
                </a:moveTo>
                <a:lnTo>
                  <a:pt x="16910304" y="0"/>
                </a:lnTo>
                <a:lnTo>
                  <a:pt x="16910304" y="3755137"/>
                </a:lnTo>
                <a:lnTo>
                  <a:pt x="0" y="3755137"/>
                </a:lnTo>
                <a:lnTo>
                  <a:pt x="0" y="0"/>
                </a:lnTo>
                <a:close/>
              </a:path>
            </a:pathLst>
          </a:custGeom>
          <a:blipFill>
            <a:blip r:embed="rId4"/>
            <a:stretch>
              <a:fillRect l="0" t="0" r="0" b="0"/>
            </a:stretch>
          </a:blipFill>
        </p:spPr>
      </p:sp>
      <p:sp>
        <p:nvSpPr>
          <p:cNvPr name="TextBox 5" id="5"/>
          <p:cNvSpPr txBox="true"/>
          <p:nvPr/>
        </p:nvSpPr>
        <p:spPr>
          <a:xfrm rot="0">
            <a:off x="3724275" y="4937931"/>
            <a:ext cx="927116" cy="1076506"/>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01</a:t>
            </a:r>
          </a:p>
        </p:txBody>
      </p:sp>
      <p:sp>
        <p:nvSpPr>
          <p:cNvPr name="TextBox 6" id="6"/>
          <p:cNvSpPr txBox="true"/>
          <p:nvPr/>
        </p:nvSpPr>
        <p:spPr>
          <a:xfrm rot="0">
            <a:off x="6926170" y="4937931"/>
            <a:ext cx="1076363" cy="1076506"/>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02</a:t>
            </a:r>
          </a:p>
        </p:txBody>
      </p:sp>
      <p:sp>
        <p:nvSpPr>
          <p:cNvPr name="TextBox 7" id="7"/>
          <p:cNvSpPr txBox="true"/>
          <p:nvPr/>
        </p:nvSpPr>
        <p:spPr>
          <a:xfrm rot="0">
            <a:off x="10218896" y="4937931"/>
            <a:ext cx="1043026" cy="1076506"/>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03</a:t>
            </a:r>
          </a:p>
        </p:txBody>
      </p:sp>
      <p:sp>
        <p:nvSpPr>
          <p:cNvPr name="TextBox 8" id="8"/>
          <p:cNvSpPr txBox="true"/>
          <p:nvPr/>
        </p:nvSpPr>
        <p:spPr>
          <a:xfrm rot="0">
            <a:off x="13462921" y="4937931"/>
            <a:ext cx="1102566" cy="1076506"/>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04</a:t>
            </a:r>
          </a:p>
        </p:txBody>
      </p:sp>
      <p:sp>
        <p:nvSpPr>
          <p:cNvPr name="TextBox 9" id="9"/>
          <p:cNvSpPr txBox="true"/>
          <p:nvPr/>
        </p:nvSpPr>
        <p:spPr>
          <a:xfrm rot="0">
            <a:off x="2869863" y="6325831"/>
            <a:ext cx="2749163" cy="2127699"/>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Need to have strong arguments to convince</a:t>
            </a:r>
          </a:p>
          <a:p>
            <a:pPr algn="l">
              <a:lnSpc>
                <a:spcPts val="3449"/>
              </a:lnSpc>
            </a:pPr>
            <a:r>
              <a:rPr lang="en-US" sz="2523" spc="247">
                <a:solidFill>
                  <a:srgbClr val="443324"/>
                </a:solidFill>
                <a:latin typeface="Now Light"/>
              </a:rPr>
              <a:t>young people </a:t>
            </a:r>
          </a:p>
        </p:txBody>
      </p:sp>
      <p:sp>
        <p:nvSpPr>
          <p:cNvPr name="TextBox 10" id="10"/>
          <p:cNvSpPr txBox="true"/>
          <p:nvPr/>
        </p:nvSpPr>
        <p:spPr>
          <a:xfrm rot="0">
            <a:off x="6257201" y="6325831"/>
            <a:ext cx="2414302" cy="3413574"/>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More languages to enable youth in different nations benefit from the platform</a:t>
            </a:r>
          </a:p>
        </p:txBody>
      </p:sp>
      <p:sp>
        <p:nvSpPr>
          <p:cNvPr name="TextBox 11" id="11"/>
          <p:cNvSpPr txBox="true"/>
          <p:nvPr/>
        </p:nvSpPr>
        <p:spPr>
          <a:xfrm rot="0">
            <a:off x="9386287" y="6325831"/>
            <a:ext cx="2708491" cy="2127699"/>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Visualising the content to make it more appealing for young people</a:t>
            </a:r>
          </a:p>
        </p:txBody>
      </p:sp>
      <p:sp>
        <p:nvSpPr>
          <p:cNvPr name="TextBox 12" id="12"/>
          <p:cNvSpPr txBox="true"/>
          <p:nvPr/>
        </p:nvSpPr>
        <p:spPr>
          <a:xfrm rot="0">
            <a:off x="12736882" y="6325831"/>
            <a:ext cx="2554643" cy="2127699"/>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Contact other NGOs and share the platform with them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17897" y="0"/>
            <a:ext cx="18268950" cy="4162425"/>
          </a:xfrm>
          <a:custGeom>
            <a:avLst/>
            <a:gdLst/>
            <a:ahLst/>
            <a:cxnLst/>
            <a:rect r="r" b="b" t="t" l="l"/>
            <a:pathLst>
              <a:path h="4162425" w="18268950">
                <a:moveTo>
                  <a:pt x="0" y="0"/>
                </a:moveTo>
                <a:lnTo>
                  <a:pt x="18268950" y="0"/>
                </a:lnTo>
                <a:lnTo>
                  <a:pt x="18268950" y="4162425"/>
                </a:lnTo>
                <a:lnTo>
                  <a:pt x="0" y="4162425"/>
                </a:lnTo>
                <a:lnTo>
                  <a:pt x="0" y="0"/>
                </a:lnTo>
                <a:close/>
              </a:path>
            </a:pathLst>
          </a:custGeom>
          <a:blipFill>
            <a:blip r:embed="rId3"/>
            <a:stretch>
              <a:fillRect l="0" t="-90589" r="0" b="-102087"/>
            </a:stretch>
          </a:blipFill>
        </p:spPr>
      </p:sp>
      <p:sp>
        <p:nvSpPr>
          <p:cNvPr name="Freeform 4" id="4"/>
          <p:cNvSpPr/>
          <p:nvPr/>
        </p:nvSpPr>
        <p:spPr>
          <a:xfrm flipH="false" flipV="false" rot="0">
            <a:off x="931135" y="203644"/>
            <a:ext cx="16910304" cy="3755136"/>
          </a:xfrm>
          <a:custGeom>
            <a:avLst/>
            <a:gdLst/>
            <a:ahLst/>
            <a:cxnLst/>
            <a:rect r="r" b="b" t="t" l="l"/>
            <a:pathLst>
              <a:path h="3755136" w="16910304">
                <a:moveTo>
                  <a:pt x="0" y="0"/>
                </a:moveTo>
                <a:lnTo>
                  <a:pt x="16910304" y="0"/>
                </a:lnTo>
                <a:lnTo>
                  <a:pt x="16910304" y="3755137"/>
                </a:lnTo>
                <a:lnTo>
                  <a:pt x="0" y="3755137"/>
                </a:lnTo>
                <a:lnTo>
                  <a:pt x="0" y="0"/>
                </a:lnTo>
                <a:close/>
              </a:path>
            </a:pathLst>
          </a:custGeom>
          <a:blipFill>
            <a:blip r:embed="rId4"/>
            <a:stretch>
              <a:fillRect l="0" t="0" r="0" b="0"/>
            </a:stretch>
          </a:blipFill>
        </p:spPr>
      </p:sp>
      <p:sp>
        <p:nvSpPr>
          <p:cNvPr name="TextBox 5" id="5"/>
          <p:cNvSpPr txBox="true"/>
          <p:nvPr/>
        </p:nvSpPr>
        <p:spPr>
          <a:xfrm rot="0">
            <a:off x="3219450" y="4937931"/>
            <a:ext cx="1282536" cy="1069945"/>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05</a:t>
            </a:r>
          </a:p>
        </p:txBody>
      </p:sp>
      <p:sp>
        <p:nvSpPr>
          <p:cNvPr name="TextBox 6" id="6"/>
          <p:cNvSpPr txBox="true"/>
          <p:nvPr/>
        </p:nvSpPr>
        <p:spPr>
          <a:xfrm rot="0">
            <a:off x="6421345" y="4937931"/>
            <a:ext cx="1464095" cy="1069945"/>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06</a:t>
            </a:r>
          </a:p>
        </p:txBody>
      </p:sp>
      <p:sp>
        <p:nvSpPr>
          <p:cNvPr name="TextBox 7" id="7"/>
          <p:cNvSpPr txBox="true"/>
          <p:nvPr/>
        </p:nvSpPr>
        <p:spPr>
          <a:xfrm rot="0">
            <a:off x="9714071" y="4937931"/>
            <a:ext cx="1495379" cy="1069945"/>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07</a:t>
            </a:r>
          </a:p>
        </p:txBody>
      </p:sp>
      <p:sp>
        <p:nvSpPr>
          <p:cNvPr name="TextBox 8" id="8"/>
          <p:cNvSpPr txBox="true"/>
          <p:nvPr/>
        </p:nvSpPr>
        <p:spPr>
          <a:xfrm rot="0">
            <a:off x="13620470" y="5019675"/>
            <a:ext cx="1522609" cy="1069945"/>
          </a:xfrm>
          <a:prstGeom prst="rect">
            <a:avLst/>
          </a:prstGeom>
        </p:spPr>
        <p:txBody>
          <a:bodyPr anchor="t" rtlCol="false" tIns="0" lIns="0" bIns="0" rIns="0">
            <a:spAutoFit/>
          </a:bodyPr>
          <a:lstStyle/>
          <a:p>
            <a:pPr algn="l">
              <a:lnSpc>
                <a:spcPts val="8751"/>
              </a:lnSpc>
            </a:pPr>
            <a:r>
              <a:rPr lang="en-US" sz="6251" spc="331">
                <a:solidFill>
                  <a:srgbClr val="443324"/>
                </a:solidFill>
                <a:latin typeface="Montserrat Bold"/>
              </a:rPr>
              <a:t>08</a:t>
            </a:r>
          </a:p>
        </p:txBody>
      </p:sp>
      <p:sp>
        <p:nvSpPr>
          <p:cNvPr name="TextBox 9" id="9"/>
          <p:cNvSpPr txBox="true"/>
          <p:nvPr/>
        </p:nvSpPr>
        <p:spPr>
          <a:xfrm rot="0">
            <a:off x="2365038" y="6325831"/>
            <a:ext cx="2749163" cy="1699074"/>
          </a:xfrm>
          <a:prstGeom prst="rect">
            <a:avLst/>
          </a:prstGeom>
        </p:spPr>
        <p:txBody>
          <a:bodyPr anchor="t" rtlCol="false" tIns="0" lIns="0" bIns="0" rIns="0">
            <a:spAutoFit/>
          </a:bodyPr>
          <a:lstStyle/>
          <a:p>
            <a:pPr algn="l">
              <a:lnSpc>
                <a:spcPts val="3449"/>
              </a:lnSpc>
            </a:pPr>
            <a:r>
              <a:rPr lang="en-US" sz="2523" spc="247">
                <a:solidFill>
                  <a:srgbClr val="443324"/>
                </a:solidFill>
                <a:latin typeface="Now Light"/>
              </a:rPr>
              <a:t>Make them participate in the design of the platform</a:t>
            </a:r>
          </a:p>
        </p:txBody>
      </p:sp>
      <p:sp>
        <p:nvSpPr>
          <p:cNvPr name="TextBox 10" id="10"/>
          <p:cNvSpPr txBox="true"/>
          <p:nvPr/>
        </p:nvSpPr>
        <p:spPr>
          <a:xfrm rot="0">
            <a:off x="5752376" y="6325831"/>
            <a:ext cx="2414302" cy="1270449"/>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Have them as instant audience</a:t>
            </a:r>
          </a:p>
        </p:txBody>
      </p:sp>
      <p:sp>
        <p:nvSpPr>
          <p:cNvPr name="TextBox 11" id="11"/>
          <p:cNvSpPr txBox="true"/>
          <p:nvPr/>
        </p:nvSpPr>
        <p:spPr>
          <a:xfrm rot="0">
            <a:off x="8881462" y="6325831"/>
            <a:ext cx="2708491" cy="2127699"/>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Visualising the content to make it more appealing for young people</a:t>
            </a:r>
          </a:p>
        </p:txBody>
      </p:sp>
      <p:sp>
        <p:nvSpPr>
          <p:cNvPr name="TextBox 12" id="12"/>
          <p:cNvSpPr txBox="true"/>
          <p:nvPr/>
        </p:nvSpPr>
        <p:spPr>
          <a:xfrm rot="0">
            <a:off x="12232057" y="6325831"/>
            <a:ext cx="4299435" cy="2984949"/>
          </a:xfrm>
          <a:prstGeom prst="rect">
            <a:avLst/>
          </a:prstGeom>
        </p:spPr>
        <p:txBody>
          <a:bodyPr anchor="t" rtlCol="false" tIns="0" lIns="0" bIns="0" rIns="0">
            <a:spAutoFit/>
          </a:bodyPr>
          <a:lstStyle/>
          <a:p>
            <a:pPr algn="ctr">
              <a:lnSpc>
                <a:spcPts val="3449"/>
              </a:lnSpc>
            </a:pPr>
            <a:r>
              <a:rPr lang="en-US" sz="2523" spc="247">
                <a:solidFill>
                  <a:srgbClr val="443324"/>
                </a:solidFill>
                <a:latin typeface="Now Light"/>
              </a:rPr>
              <a:t>Give young creative youth the </a:t>
            </a:r>
            <a:r>
              <a:rPr lang="en-US" sz="2523" spc="247">
                <a:solidFill>
                  <a:srgbClr val="443324"/>
                </a:solidFill>
                <a:latin typeface="Now Light"/>
              </a:rPr>
              <a:t>opportunity to publish/post their creative products and courses related to theme of the platform</a:t>
            </a:r>
          </a:p>
          <a:p>
            <a:pPr algn="ctr">
              <a:lnSpc>
                <a:spcPts val="344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46215" y="7097811"/>
            <a:ext cx="5669661" cy="3189189"/>
          </a:xfrm>
          <a:custGeom>
            <a:avLst/>
            <a:gdLst/>
            <a:ahLst/>
            <a:cxnLst/>
            <a:rect r="r" b="b" t="t" l="l"/>
            <a:pathLst>
              <a:path h="3189189" w="5669661">
                <a:moveTo>
                  <a:pt x="0" y="0"/>
                </a:moveTo>
                <a:lnTo>
                  <a:pt x="5669661" y="0"/>
                </a:lnTo>
                <a:lnTo>
                  <a:pt x="5669661" y="3189189"/>
                </a:lnTo>
                <a:lnTo>
                  <a:pt x="0" y="31891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203240" y="3322615"/>
            <a:ext cx="3967782" cy="1178919"/>
          </a:xfrm>
          <a:custGeom>
            <a:avLst/>
            <a:gdLst/>
            <a:ahLst/>
            <a:cxnLst/>
            <a:rect r="r" b="b" t="t" l="l"/>
            <a:pathLst>
              <a:path h="1178919" w="3967782">
                <a:moveTo>
                  <a:pt x="0" y="0"/>
                </a:moveTo>
                <a:lnTo>
                  <a:pt x="3967781" y="0"/>
                </a:lnTo>
                <a:lnTo>
                  <a:pt x="3967781" y="1178919"/>
                </a:lnTo>
                <a:lnTo>
                  <a:pt x="0" y="117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0">
            <a:off x="0" y="7123805"/>
            <a:ext cx="5623446" cy="3163195"/>
            <a:chOff x="0" y="0"/>
            <a:chExt cx="7497928" cy="4217594"/>
          </a:xfrm>
        </p:grpSpPr>
        <p:sp>
          <p:nvSpPr>
            <p:cNvPr name="Freeform 6" id="6"/>
            <p:cNvSpPr/>
            <p:nvPr/>
          </p:nvSpPr>
          <p:spPr>
            <a:xfrm flipH="false" flipV="false" rot="0">
              <a:off x="0" y="0"/>
              <a:ext cx="7497953" cy="4217543"/>
            </a:xfrm>
            <a:custGeom>
              <a:avLst/>
              <a:gdLst/>
              <a:ahLst/>
              <a:cxnLst/>
              <a:rect r="r" b="b" t="t" l="l"/>
              <a:pathLst>
                <a:path h="4217543" w="7497953">
                  <a:moveTo>
                    <a:pt x="0" y="0"/>
                  </a:moveTo>
                  <a:lnTo>
                    <a:pt x="0" y="4217543"/>
                  </a:lnTo>
                  <a:lnTo>
                    <a:pt x="7497953" y="4217543"/>
                  </a:lnTo>
                  <a:cubicBezTo>
                    <a:pt x="4998593" y="2811780"/>
                    <a:pt x="2499360" y="1405890"/>
                    <a:pt x="0" y="0"/>
                  </a:cubicBezTo>
                  <a:close/>
                </a:path>
              </a:pathLst>
            </a:custGeom>
            <a:blipFill>
              <a:blip r:embed="rId7"/>
              <a:stretch>
                <a:fillRect l="-99812" t="-52345" r="-41998" b="-134373"/>
              </a:stretch>
            </a:blipFill>
          </p:spPr>
        </p:sp>
      </p:grpSp>
      <p:sp>
        <p:nvSpPr>
          <p:cNvPr name="Freeform 7" id="7"/>
          <p:cNvSpPr/>
          <p:nvPr/>
        </p:nvSpPr>
        <p:spPr>
          <a:xfrm flipH="false" flipV="false" rot="0">
            <a:off x="10987040" y="-590664"/>
            <a:ext cx="7281910" cy="4096074"/>
          </a:xfrm>
          <a:custGeom>
            <a:avLst/>
            <a:gdLst/>
            <a:ahLst/>
            <a:cxnLst/>
            <a:rect r="r" b="b" t="t" l="l"/>
            <a:pathLst>
              <a:path h="4096074" w="7281910">
                <a:moveTo>
                  <a:pt x="0" y="0"/>
                </a:moveTo>
                <a:lnTo>
                  <a:pt x="7281910" y="0"/>
                </a:lnTo>
                <a:lnTo>
                  <a:pt x="7281910" y="4096074"/>
                </a:lnTo>
                <a:lnTo>
                  <a:pt x="0" y="40960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8" id="8"/>
          <p:cNvGrpSpPr>
            <a:grpSpLocks noChangeAspect="true"/>
          </p:cNvGrpSpPr>
          <p:nvPr/>
        </p:nvGrpSpPr>
        <p:grpSpPr>
          <a:xfrm rot="0">
            <a:off x="12037114" y="0"/>
            <a:ext cx="6224473" cy="3501266"/>
            <a:chOff x="0" y="0"/>
            <a:chExt cx="8299298" cy="4668355"/>
          </a:xfrm>
        </p:grpSpPr>
        <p:sp>
          <p:nvSpPr>
            <p:cNvPr name="Freeform 9" id="9"/>
            <p:cNvSpPr/>
            <p:nvPr/>
          </p:nvSpPr>
          <p:spPr>
            <a:xfrm flipH="false" flipV="false" rot="0">
              <a:off x="0" y="0"/>
              <a:ext cx="8299323" cy="4668393"/>
            </a:xfrm>
            <a:custGeom>
              <a:avLst/>
              <a:gdLst/>
              <a:ahLst/>
              <a:cxnLst/>
              <a:rect r="r" b="b" t="t" l="l"/>
              <a:pathLst>
                <a:path h="4668393" w="8299323">
                  <a:moveTo>
                    <a:pt x="0" y="0"/>
                  </a:moveTo>
                  <a:lnTo>
                    <a:pt x="8299323" y="4668393"/>
                  </a:lnTo>
                  <a:lnTo>
                    <a:pt x="8299323" y="0"/>
                  </a:lnTo>
                  <a:close/>
                </a:path>
              </a:pathLst>
            </a:custGeom>
            <a:blipFill>
              <a:blip r:embed="rId10"/>
              <a:stretch>
                <a:fillRect l="-16870" t="-23369" r="0" b="-6756"/>
              </a:stretch>
            </a:blipFill>
          </p:spPr>
        </p:sp>
      </p:grpSp>
      <p:sp>
        <p:nvSpPr>
          <p:cNvPr name="Freeform 10" id="10"/>
          <p:cNvSpPr/>
          <p:nvPr/>
        </p:nvSpPr>
        <p:spPr>
          <a:xfrm flipH="false" flipV="false" rot="0">
            <a:off x="4203240" y="5454044"/>
            <a:ext cx="3967782" cy="1178919"/>
          </a:xfrm>
          <a:custGeom>
            <a:avLst/>
            <a:gdLst/>
            <a:ahLst/>
            <a:cxnLst/>
            <a:rect r="r" b="b" t="t" l="l"/>
            <a:pathLst>
              <a:path h="1178919" w="3967782">
                <a:moveTo>
                  <a:pt x="0" y="0"/>
                </a:moveTo>
                <a:lnTo>
                  <a:pt x="3967781" y="0"/>
                </a:lnTo>
                <a:lnTo>
                  <a:pt x="3967781" y="1178918"/>
                </a:lnTo>
                <a:lnTo>
                  <a:pt x="0" y="1178918"/>
                </a:lnTo>
                <a:lnTo>
                  <a:pt x="0" y="0"/>
                </a:lnTo>
                <a:close/>
              </a:path>
            </a:pathLst>
          </a:custGeom>
          <a:blipFill>
            <a:blip r:embed="rId5">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7160104" y="7623562"/>
            <a:ext cx="3967782" cy="1178919"/>
          </a:xfrm>
          <a:custGeom>
            <a:avLst/>
            <a:gdLst/>
            <a:ahLst/>
            <a:cxnLst/>
            <a:rect r="r" b="b" t="t" l="l"/>
            <a:pathLst>
              <a:path h="1178919" w="3967782">
                <a:moveTo>
                  <a:pt x="0" y="0"/>
                </a:moveTo>
                <a:lnTo>
                  <a:pt x="3967782" y="0"/>
                </a:lnTo>
                <a:lnTo>
                  <a:pt x="3967782" y="1178919"/>
                </a:lnTo>
                <a:lnTo>
                  <a:pt x="0" y="1178919"/>
                </a:lnTo>
                <a:lnTo>
                  <a:pt x="0" y="0"/>
                </a:lnTo>
                <a:close/>
              </a:path>
            </a:pathLst>
          </a:custGeom>
          <a:blipFill>
            <a:blip r:embed="rId5">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9840516" y="3283610"/>
            <a:ext cx="3967782" cy="1178919"/>
          </a:xfrm>
          <a:custGeom>
            <a:avLst/>
            <a:gdLst/>
            <a:ahLst/>
            <a:cxnLst/>
            <a:rect r="r" b="b" t="t" l="l"/>
            <a:pathLst>
              <a:path h="1178919" w="3967782">
                <a:moveTo>
                  <a:pt x="0" y="0"/>
                </a:moveTo>
                <a:lnTo>
                  <a:pt x="3967781" y="0"/>
                </a:lnTo>
                <a:lnTo>
                  <a:pt x="3967781" y="1178919"/>
                </a:lnTo>
                <a:lnTo>
                  <a:pt x="0" y="1178919"/>
                </a:lnTo>
                <a:lnTo>
                  <a:pt x="0" y="0"/>
                </a:lnTo>
                <a:close/>
              </a:path>
            </a:pathLst>
          </a:custGeom>
          <a:blipFill>
            <a:blip r:embed="rId5">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9840516" y="5454044"/>
            <a:ext cx="3967782" cy="1178919"/>
          </a:xfrm>
          <a:custGeom>
            <a:avLst/>
            <a:gdLst/>
            <a:ahLst/>
            <a:cxnLst/>
            <a:rect r="r" b="b" t="t" l="l"/>
            <a:pathLst>
              <a:path h="1178919" w="3967782">
                <a:moveTo>
                  <a:pt x="0" y="0"/>
                </a:moveTo>
                <a:lnTo>
                  <a:pt x="3967781" y="0"/>
                </a:lnTo>
                <a:lnTo>
                  <a:pt x="3967781" y="1178918"/>
                </a:lnTo>
                <a:lnTo>
                  <a:pt x="0" y="1178918"/>
                </a:lnTo>
                <a:lnTo>
                  <a:pt x="0" y="0"/>
                </a:lnTo>
                <a:close/>
              </a:path>
            </a:pathLst>
          </a:custGeom>
          <a:blipFill>
            <a:blip r:embed="rId5">
              <a:extLst>
                <a:ext uri="{96DAC541-7B7A-43D3-8B79-37D633B846F1}">
                  <asvg:svgBlip xmlns:asvg="http://schemas.microsoft.com/office/drawing/2016/SVG/main" r:embed="rId14"/>
                </a:ext>
              </a:extLst>
            </a:blip>
            <a:stretch>
              <a:fillRect l="0" t="0" r="0" b="0"/>
            </a:stretch>
          </a:blipFill>
        </p:spPr>
      </p:sp>
      <p:sp>
        <p:nvSpPr>
          <p:cNvPr name="TextBox 14" id="14"/>
          <p:cNvSpPr txBox="true"/>
          <p:nvPr/>
        </p:nvSpPr>
        <p:spPr>
          <a:xfrm rot="0">
            <a:off x="2436752" y="1458201"/>
            <a:ext cx="6369739" cy="951662"/>
          </a:xfrm>
          <a:prstGeom prst="rect">
            <a:avLst/>
          </a:prstGeom>
        </p:spPr>
        <p:txBody>
          <a:bodyPr anchor="t" rtlCol="false" tIns="0" lIns="0" bIns="0" rIns="0">
            <a:spAutoFit/>
          </a:bodyPr>
          <a:lstStyle/>
          <a:p>
            <a:pPr algn="l">
              <a:lnSpc>
                <a:spcPts val="7396"/>
              </a:lnSpc>
            </a:pPr>
            <a:r>
              <a:rPr lang="en-US" sz="5283" spc="184">
                <a:solidFill>
                  <a:srgbClr val="443324"/>
                </a:solidFill>
                <a:latin typeface="Bryndan Write"/>
              </a:rPr>
              <a:t>TEAM MEMBERS</a:t>
            </a:r>
          </a:p>
        </p:txBody>
      </p:sp>
      <p:sp>
        <p:nvSpPr>
          <p:cNvPr name="TextBox 15" id="15"/>
          <p:cNvSpPr txBox="true"/>
          <p:nvPr/>
        </p:nvSpPr>
        <p:spPr>
          <a:xfrm rot="0">
            <a:off x="4537920" y="5633275"/>
            <a:ext cx="2956874" cy="403860"/>
          </a:xfrm>
          <a:prstGeom prst="rect">
            <a:avLst/>
          </a:prstGeom>
        </p:spPr>
        <p:txBody>
          <a:bodyPr anchor="t" rtlCol="false" tIns="0" lIns="0" bIns="0" rIns="0">
            <a:spAutoFit/>
          </a:bodyPr>
          <a:lstStyle/>
          <a:p>
            <a:pPr algn="l">
              <a:lnSpc>
                <a:spcPts val="3359"/>
              </a:lnSpc>
            </a:pPr>
            <a:r>
              <a:rPr lang="en-US" sz="2400">
                <a:solidFill>
                  <a:srgbClr val="FFFFFF"/>
                </a:solidFill>
                <a:latin typeface="Now Bold"/>
              </a:rPr>
              <a:t>Nouha Karray</a:t>
            </a:r>
          </a:p>
        </p:txBody>
      </p:sp>
      <p:sp>
        <p:nvSpPr>
          <p:cNvPr name="TextBox 16" id="16"/>
          <p:cNvSpPr txBox="true"/>
          <p:nvPr/>
        </p:nvSpPr>
        <p:spPr>
          <a:xfrm rot="0">
            <a:off x="4661649" y="3462852"/>
            <a:ext cx="3509372" cy="403860"/>
          </a:xfrm>
          <a:prstGeom prst="rect">
            <a:avLst/>
          </a:prstGeom>
        </p:spPr>
        <p:txBody>
          <a:bodyPr anchor="t" rtlCol="false" tIns="0" lIns="0" bIns="0" rIns="0">
            <a:spAutoFit/>
          </a:bodyPr>
          <a:lstStyle/>
          <a:p>
            <a:pPr algn="l">
              <a:lnSpc>
                <a:spcPts val="3359"/>
              </a:lnSpc>
            </a:pPr>
            <a:r>
              <a:rPr lang="en-US" sz="2400">
                <a:solidFill>
                  <a:srgbClr val="FFFFFF"/>
                </a:solidFill>
                <a:latin typeface="Now Bold"/>
              </a:rPr>
              <a:t>Carmina Elena Vant</a:t>
            </a:r>
          </a:p>
        </p:txBody>
      </p:sp>
      <p:sp>
        <p:nvSpPr>
          <p:cNvPr name="TextBox 17" id="17"/>
          <p:cNvSpPr txBox="true"/>
          <p:nvPr/>
        </p:nvSpPr>
        <p:spPr>
          <a:xfrm rot="0">
            <a:off x="7494794" y="7761980"/>
            <a:ext cx="3085307" cy="403860"/>
          </a:xfrm>
          <a:prstGeom prst="rect">
            <a:avLst/>
          </a:prstGeom>
        </p:spPr>
        <p:txBody>
          <a:bodyPr anchor="t" rtlCol="false" tIns="0" lIns="0" bIns="0" rIns="0">
            <a:spAutoFit/>
          </a:bodyPr>
          <a:lstStyle/>
          <a:p>
            <a:pPr algn="l">
              <a:lnSpc>
                <a:spcPts val="3359"/>
              </a:lnSpc>
            </a:pPr>
            <a:r>
              <a:rPr lang="en-US" sz="2400">
                <a:solidFill>
                  <a:srgbClr val="FFFFFF"/>
                </a:solidFill>
                <a:latin typeface="Now Bold"/>
              </a:rPr>
              <a:t>Sarra Chemli</a:t>
            </a:r>
          </a:p>
        </p:txBody>
      </p:sp>
      <p:sp>
        <p:nvSpPr>
          <p:cNvPr name="TextBox 18" id="18"/>
          <p:cNvSpPr txBox="true"/>
          <p:nvPr/>
        </p:nvSpPr>
        <p:spPr>
          <a:xfrm rot="0">
            <a:off x="10324567" y="3400501"/>
            <a:ext cx="2596896" cy="403860"/>
          </a:xfrm>
          <a:prstGeom prst="rect">
            <a:avLst/>
          </a:prstGeom>
        </p:spPr>
        <p:txBody>
          <a:bodyPr anchor="t" rtlCol="false" tIns="0" lIns="0" bIns="0" rIns="0">
            <a:spAutoFit/>
          </a:bodyPr>
          <a:lstStyle/>
          <a:p>
            <a:pPr algn="l">
              <a:lnSpc>
                <a:spcPts val="3359"/>
              </a:lnSpc>
            </a:pPr>
            <a:r>
              <a:rPr lang="en-US" sz="2400">
                <a:solidFill>
                  <a:srgbClr val="FFFFFF"/>
                </a:solidFill>
                <a:latin typeface="Now Bold"/>
              </a:rPr>
              <a:t>Davit Avanesyan</a:t>
            </a:r>
          </a:p>
        </p:txBody>
      </p:sp>
      <p:sp>
        <p:nvSpPr>
          <p:cNvPr name="TextBox 19" id="19"/>
          <p:cNvSpPr txBox="true"/>
          <p:nvPr/>
        </p:nvSpPr>
        <p:spPr>
          <a:xfrm rot="0">
            <a:off x="10175196" y="5633952"/>
            <a:ext cx="3481740" cy="403860"/>
          </a:xfrm>
          <a:prstGeom prst="rect">
            <a:avLst/>
          </a:prstGeom>
        </p:spPr>
        <p:txBody>
          <a:bodyPr anchor="t" rtlCol="false" tIns="0" lIns="0" bIns="0" rIns="0">
            <a:spAutoFit/>
          </a:bodyPr>
          <a:lstStyle/>
          <a:p>
            <a:pPr algn="l">
              <a:lnSpc>
                <a:spcPts val="3359"/>
              </a:lnSpc>
            </a:pPr>
            <a:r>
              <a:rPr lang="en-US" sz="2400">
                <a:solidFill>
                  <a:srgbClr val="FFFFFF"/>
                </a:solidFill>
                <a:latin typeface="Now Bold"/>
              </a:rPr>
              <a:t>Mehmet Cemil Simsek</a:t>
            </a:r>
          </a:p>
        </p:txBody>
      </p:sp>
      <p:sp>
        <p:nvSpPr>
          <p:cNvPr name="TextBox 20" id="20"/>
          <p:cNvSpPr txBox="true"/>
          <p:nvPr/>
        </p:nvSpPr>
        <p:spPr>
          <a:xfrm rot="0">
            <a:off x="4661649" y="3900430"/>
            <a:ext cx="1027557" cy="339738"/>
          </a:xfrm>
          <a:prstGeom prst="rect">
            <a:avLst/>
          </a:prstGeom>
        </p:spPr>
        <p:txBody>
          <a:bodyPr anchor="t" rtlCol="false" tIns="0" lIns="0" bIns="0" rIns="0">
            <a:spAutoFit/>
          </a:bodyPr>
          <a:lstStyle/>
          <a:p>
            <a:pPr algn="l">
              <a:lnSpc>
                <a:spcPts val="2799"/>
              </a:lnSpc>
            </a:pPr>
            <a:r>
              <a:rPr lang="en-US" sz="1999">
                <a:solidFill>
                  <a:srgbClr val="FFFFFF"/>
                </a:solidFill>
                <a:latin typeface="Now Light"/>
              </a:rPr>
              <a:t>ELASTIC</a:t>
            </a:r>
          </a:p>
        </p:txBody>
      </p:sp>
      <p:sp>
        <p:nvSpPr>
          <p:cNvPr name="TextBox 21" id="21"/>
          <p:cNvSpPr txBox="true"/>
          <p:nvPr/>
        </p:nvSpPr>
        <p:spPr>
          <a:xfrm rot="0">
            <a:off x="4537920" y="6074302"/>
            <a:ext cx="2813228" cy="339738"/>
          </a:xfrm>
          <a:prstGeom prst="rect">
            <a:avLst/>
          </a:prstGeom>
        </p:spPr>
        <p:txBody>
          <a:bodyPr anchor="t" rtlCol="false" tIns="0" lIns="0" bIns="0" rIns="0">
            <a:spAutoFit/>
          </a:bodyPr>
          <a:lstStyle/>
          <a:p>
            <a:pPr algn="l">
              <a:lnSpc>
                <a:spcPts val="2799"/>
              </a:lnSpc>
            </a:pPr>
            <a:r>
              <a:rPr lang="en-US" sz="1999">
                <a:solidFill>
                  <a:srgbClr val="FFFFFF"/>
                </a:solidFill>
                <a:latin typeface="Now Light"/>
              </a:rPr>
              <a:t>Association Samebelle</a:t>
            </a:r>
          </a:p>
        </p:txBody>
      </p:sp>
      <p:sp>
        <p:nvSpPr>
          <p:cNvPr name="TextBox 22" id="22"/>
          <p:cNvSpPr txBox="true"/>
          <p:nvPr/>
        </p:nvSpPr>
        <p:spPr>
          <a:xfrm rot="0">
            <a:off x="7494794" y="8202997"/>
            <a:ext cx="1617869" cy="339738"/>
          </a:xfrm>
          <a:prstGeom prst="rect">
            <a:avLst/>
          </a:prstGeom>
        </p:spPr>
        <p:txBody>
          <a:bodyPr anchor="t" rtlCol="false" tIns="0" lIns="0" bIns="0" rIns="0">
            <a:spAutoFit/>
          </a:bodyPr>
          <a:lstStyle/>
          <a:p>
            <a:pPr algn="l">
              <a:lnSpc>
                <a:spcPts val="2799"/>
              </a:lnSpc>
            </a:pPr>
            <a:r>
              <a:rPr lang="en-US" sz="1999">
                <a:solidFill>
                  <a:srgbClr val="FFFFFF"/>
                </a:solidFill>
                <a:latin typeface="Now Light"/>
              </a:rPr>
              <a:t>WeYouth.org</a:t>
            </a:r>
          </a:p>
        </p:txBody>
      </p:sp>
      <p:sp>
        <p:nvSpPr>
          <p:cNvPr name="TextBox 23" id="23"/>
          <p:cNvSpPr txBox="true"/>
          <p:nvPr/>
        </p:nvSpPr>
        <p:spPr>
          <a:xfrm rot="0">
            <a:off x="10175196" y="6074302"/>
            <a:ext cx="2613412" cy="339738"/>
          </a:xfrm>
          <a:prstGeom prst="rect">
            <a:avLst/>
          </a:prstGeom>
        </p:spPr>
        <p:txBody>
          <a:bodyPr anchor="t" rtlCol="false" tIns="0" lIns="0" bIns="0" rIns="0">
            <a:spAutoFit/>
          </a:bodyPr>
          <a:lstStyle/>
          <a:p>
            <a:pPr algn="l">
              <a:lnSpc>
                <a:spcPts val="2799"/>
              </a:lnSpc>
            </a:pPr>
            <a:r>
              <a:rPr lang="en-US" sz="1999">
                <a:solidFill>
                  <a:srgbClr val="FFFFFF"/>
                </a:solidFill>
                <a:latin typeface="Now Light"/>
              </a:rPr>
              <a:t>Karaman Youth Club</a:t>
            </a:r>
          </a:p>
        </p:txBody>
      </p:sp>
      <p:sp>
        <p:nvSpPr>
          <p:cNvPr name="TextBox 24" id="24"/>
          <p:cNvSpPr txBox="true"/>
          <p:nvPr/>
        </p:nvSpPr>
        <p:spPr>
          <a:xfrm rot="0">
            <a:off x="10324567" y="3783139"/>
            <a:ext cx="2881265" cy="617220"/>
          </a:xfrm>
          <a:prstGeom prst="rect">
            <a:avLst/>
          </a:prstGeom>
        </p:spPr>
        <p:txBody>
          <a:bodyPr anchor="t" rtlCol="false" tIns="0" lIns="0" bIns="0" rIns="0">
            <a:spAutoFit/>
          </a:bodyPr>
          <a:lstStyle/>
          <a:p>
            <a:pPr algn="just">
              <a:lnSpc>
                <a:spcPts val="2475"/>
              </a:lnSpc>
            </a:pPr>
            <a:r>
              <a:rPr lang="en-US" sz="1800">
                <a:solidFill>
                  <a:srgbClr val="FFFFFF"/>
                </a:solidFill>
                <a:latin typeface="Now Light"/>
              </a:rPr>
              <a:t>Youth Opportunities Club (YOC)</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TextBox 3" id="3"/>
          <p:cNvSpPr txBox="true"/>
          <p:nvPr/>
        </p:nvSpPr>
        <p:spPr>
          <a:xfrm rot="0">
            <a:off x="1787556" y="3475446"/>
            <a:ext cx="14712887" cy="3793307"/>
          </a:xfrm>
          <a:prstGeom prst="rect">
            <a:avLst/>
          </a:prstGeom>
        </p:spPr>
        <p:txBody>
          <a:bodyPr anchor="t" rtlCol="false" tIns="0" lIns="0" bIns="0" rIns="0">
            <a:spAutoFit/>
          </a:bodyPr>
          <a:lstStyle/>
          <a:p>
            <a:pPr algn="ctr">
              <a:lnSpc>
                <a:spcPts val="13687"/>
              </a:lnSpc>
            </a:pPr>
            <a:r>
              <a:rPr lang="en-US" sz="16692">
                <a:solidFill>
                  <a:srgbClr val="443324"/>
                </a:solidFill>
                <a:latin typeface="Bryndan Write"/>
              </a:rPr>
              <a:t>Guide for NGO’s</a:t>
            </a:r>
          </a:p>
        </p:txBody>
      </p:sp>
      <p:sp>
        <p:nvSpPr>
          <p:cNvPr name="Freeform 4" id="4"/>
          <p:cNvSpPr/>
          <p:nvPr/>
        </p:nvSpPr>
        <p:spPr>
          <a:xfrm flipH="false" flipV="false" rot="0">
            <a:off x="15013869" y="188102"/>
            <a:ext cx="3274128" cy="3035299"/>
          </a:xfrm>
          <a:custGeom>
            <a:avLst/>
            <a:gdLst/>
            <a:ahLst/>
            <a:cxnLst/>
            <a:rect r="r" b="b" t="t" l="l"/>
            <a:pathLst>
              <a:path h="3035299" w="3274128">
                <a:moveTo>
                  <a:pt x="0" y="0"/>
                </a:moveTo>
                <a:lnTo>
                  <a:pt x="3274128" y="0"/>
                </a:lnTo>
                <a:lnTo>
                  <a:pt x="3274128" y="3035299"/>
                </a:lnTo>
                <a:lnTo>
                  <a:pt x="0" y="3035299"/>
                </a:lnTo>
                <a:lnTo>
                  <a:pt x="0" y="0"/>
                </a:lnTo>
                <a:close/>
              </a:path>
            </a:pathLst>
          </a:custGeom>
          <a:blipFill>
            <a:blip r:embed="rId3"/>
            <a:stretch>
              <a:fillRect l="0" t="-87" r="0" b="-87"/>
            </a:stretch>
          </a:blipFill>
        </p:spPr>
      </p:sp>
      <p:sp>
        <p:nvSpPr>
          <p:cNvPr name="Freeform 5" id="5"/>
          <p:cNvSpPr/>
          <p:nvPr/>
        </p:nvSpPr>
        <p:spPr>
          <a:xfrm flipH="false" flipV="false" rot="0">
            <a:off x="0" y="7194556"/>
            <a:ext cx="3022204" cy="3092442"/>
          </a:xfrm>
          <a:custGeom>
            <a:avLst/>
            <a:gdLst/>
            <a:ahLst/>
            <a:cxnLst/>
            <a:rect r="r" b="b" t="t" l="l"/>
            <a:pathLst>
              <a:path h="3092442" w="3022204">
                <a:moveTo>
                  <a:pt x="0" y="0"/>
                </a:moveTo>
                <a:lnTo>
                  <a:pt x="3022204" y="0"/>
                </a:lnTo>
                <a:lnTo>
                  <a:pt x="3022204" y="3092442"/>
                </a:lnTo>
                <a:lnTo>
                  <a:pt x="0" y="3092442"/>
                </a:lnTo>
                <a:lnTo>
                  <a:pt x="0" y="0"/>
                </a:lnTo>
                <a:close/>
              </a:path>
            </a:pathLst>
          </a:custGeom>
          <a:blipFill>
            <a:blip r:embed="rId4"/>
            <a:stretch>
              <a:fillRect l="-58" t="0" r="-58" b="0"/>
            </a:stretch>
          </a:blipFill>
        </p:spPr>
      </p:sp>
      <p:sp>
        <p:nvSpPr>
          <p:cNvPr name="Freeform 6" id="6"/>
          <p:cNvSpPr/>
          <p:nvPr/>
        </p:nvSpPr>
        <p:spPr>
          <a:xfrm flipH="false" flipV="false" rot="0">
            <a:off x="129" y="664"/>
            <a:ext cx="5069567" cy="3311254"/>
          </a:xfrm>
          <a:custGeom>
            <a:avLst/>
            <a:gdLst/>
            <a:ahLst/>
            <a:cxnLst/>
            <a:rect r="r" b="b" t="t" l="l"/>
            <a:pathLst>
              <a:path h="3311254" w="5069567">
                <a:moveTo>
                  <a:pt x="0" y="0"/>
                </a:moveTo>
                <a:lnTo>
                  <a:pt x="5069567" y="0"/>
                </a:lnTo>
                <a:lnTo>
                  <a:pt x="5069567" y="3311254"/>
                </a:lnTo>
                <a:lnTo>
                  <a:pt x="0" y="3311254"/>
                </a:lnTo>
                <a:lnTo>
                  <a:pt x="0" y="0"/>
                </a:lnTo>
                <a:close/>
              </a:path>
            </a:pathLst>
          </a:custGeom>
          <a:blipFill>
            <a:blip r:embed="rId5"/>
            <a:stretch>
              <a:fillRect l="-44" t="0" r="-44" b="0"/>
            </a:stretch>
          </a:blipFill>
        </p:spPr>
      </p:sp>
      <p:sp>
        <p:nvSpPr>
          <p:cNvPr name="Freeform 7" id="7"/>
          <p:cNvSpPr/>
          <p:nvPr/>
        </p:nvSpPr>
        <p:spPr>
          <a:xfrm flipH="false" flipV="false" rot="0">
            <a:off x="13583924" y="5757386"/>
            <a:ext cx="4285615" cy="4529455"/>
          </a:xfrm>
          <a:custGeom>
            <a:avLst/>
            <a:gdLst/>
            <a:ahLst/>
            <a:cxnLst/>
            <a:rect r="r" b="b" t="t" l="l"/>
            <a:pathLst>
              <a:path h="4529455" w="4285615">
                <a:moveTo>
                  <a:pt x="0" y="0"/>
                </a:moveTo>
                <a:lnTo>
                  <a:pt x="4285615" y="0"/>
                </a:lnTo>
                <a:lnTo>
                  <a:pt x="4285615" y="4529455"/>
                </a:lnTo>
                <a:lnTo>
                  <a:pt x="0" y="45294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0" y="543743"/>
            <a:ext cx="4038200" cy="3213099"/>
          </a:xfrm>
          <a:custGeom>
            <a:avLst/>
            <a:gdLst/>
            <a:ahLst/>
            <a:cxnLst/>
            <a:rect r="r" b="b" t="t" l="l"/>
            <a:pathLst>
              <a:path h="3213099" w="4038200">
                <a:moveTo>
                  <a:pt x="0" y="0"/>
                </a:moveTo>
                <a:lnTo>
                  <a:pt x="4038200" y="0"/>
                </a:lnTo>
                <a:lnTo>
                  <a:pt x="4038200" y="3213099"/>
                </a:lnTo>
                <a:lnTo>
                  <a:pt x="0" y="3213099"/>
                </a:lnTo>
                <a:lnTo>
                  <a:pt x="0" y="0"/>
                </a:lnTo>
                <a:close/>
              </a:path>
            </a:pathLst>
          </a:custGeom>
          <a:blipFill>
            <a:blip r:embed="rId3"/>
            <a:stretch>
              <a:fillRect l="0" t="-19" r="0" b="-19"/>
            </a:stretch>
          </a:blipFill>
        </p:spPr>
      </p:sp>
      <p:sp>
        <p:nvSpPr>
          <p:cNvPr name="Freeform 4" id="4"/>
          <p:cNvSpPr/>
          <p:nvPr/>
        </p:nvSpPr>
        <p:spPr>
          <a:xfrm flipH="false" flipV="false" rot="0">
            <a:off x="13928404" y="6045246"/>
            <a:ext cx="4359595" cy="3962399"/>
          </a:xfrm>
          <a:custGeom>
            <a:avLst/>
            <a:gdLst/>
            <a:ahLst/>
            <a:cxnLst/>
            <a:rect r="r" b="b" t="t" l="l"/>
            <a:pathLst>
              <a:path h="3962399" w="4359595">
                <a:moveTo>
                  <a:pt x="0" y="0"/>
                </a:moveTo>
                <a:lnTo>
                  <a:pt x="4359595" y="0"/>
                </a:lnTo>
                <a:lnTo>
                  <a:pt x="4359595" y="3962399"/>
                </a:lnTo>
                <a:lnTo>
                  <a:pt x="0" y="3962399"/>
                </a:lnTo>
                <a:lnTo>
                  <a:pt x="0" y="0"/>
                </a:lnTo>
                <a:close/>
              </a:path>
            </a:pathLst>
          </a:custGeom>
          <a:blipFill>
            <a:blip r:embed="rId4"/>
            <a:stretch>
              <a:fillRect l="0" t="-21" r="0" b="-21"/>
            </a:stretch>
          </a:blipFill>
        </p:spPr>
      </p:sp>
      <p:sp>
        <p:nvSpPr>
          <p:cNvPr name="Freeform 5" id="5"/>
          <p:cNvSpPr/>
          <p:nvPr/>
        </p:nvSpPr>
        <p:spPr>
          <a:xfrm flipH="false" flipV="false" rot="0">
            <a:off x="14553519" y="0"/>
            <a:ext cx="3735070" cy="3401695"/>
          </a:xfrm>
          <a:custGeom>
            <a:avLst/>
            <a:gdLst/>
            <a:ahLst/>
            <a:cxnLst/>
            <a:rect r="r" b="b" t="t" l="l"/>
            <a:pathLst>
              <a:path h="3401695" w="3735070">
                <a:moveTo>
                  <a:pt x="0" y="0"/>
                </a:moveTo>
                <a:lnTo>
                  <a:pt x="3735070" y="0"/>
                </a:lnTo>
                <a:lnTo>
                  <a:pt x="3735070" y="3401695"/>
                </a:lnTo>
                <a:lnTo>
                  <a:pt x="0" y="34016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3" y="8139595"/>
            <a:ext cx="6271260" cy="1166495"/>
          </a:xfrm>
          <a:custGeom>
            <a:avLst/>
            <a:gdLst/>
            <a:ahLst/>
            <a:cxnLst/>
            <a:rect r="r" b="b" t="t" l="l"/>
            <a:pathLst>
              <a:path h="1166495" w="6271260">
                <a:moveTo>
                  <a:pt x="0" y="0"/>
                </a:moveTo>
                <a:lnTo>
                  <a:pt x="6271260" y="0"/>
                </a:lnTo>
                <a:lnTo>
                  <a:pt x="6271260" y="1166495"/>
                </a:lnTo>
                <a:lnTo>
                  <a:pt x="0" y="11664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492135" y="2929154"/>
            <a:ext cx="161925" cy="161924"/>
          </a:xfrm>
          <a:custGeom>
            <a:avLst/>
            <a:gdLst/>
            <a:ahLst/>
            <a:cxnLst/>
            <a:rect r="r" b="b" t="t" l="l"/>
            <a:pathLst>
              <a:path h="161924" w="161925">
                <a:moveTo>
                  <a:pt x="0" y="0"/>
                </a:moveTo>
                <a:lnTo>
                  <a:pt x="161925" y="0"/>
                </a:lnTo>
                <a:lnTo>
                  <a:pt x="161925" y="161924"/>
                </a:lnTo>
                <a:lnTo>
                  <a:pt x="0" y="161924"/>
                </a:lnTo>
                <a:lnTo>
                  <a:pt x="0" y="0"/>
                </a:lnTo>
                <a:close/>
              </a:path>
            </a:pathLst>
          </a:custGeom>
          <a:blipFill>
            <a:blip r:embed="rId9"/>
            <a:stretch>
              <a:fillRect l="0" t="0" r="0" b="0"/>
            </a:stretch>
          </a:blipFill>
        </p:spPr>
      </p:sp>
      <p:sp>
        <p:nvSpPr>
          <p:cNvPr name="Freeform 8" id="8"/>
          <p:cNvSpPr/>
          <p:nvPr/>
        </p:nvSpPr>
        <p:spPr>
          <a:xfrm flipH="false" flipV="false" rot="0">
            <a:off x="4492135" y="4434104"/>
            <a:ext cx="161925" cy="161924"/>
          </a:xfrm>
          <a:custGeom>
            <a:avLst/>
            <a:gdLst/>
            <a:ahLst/>
            <a:cxnLst/>
            <a:rect r="r" b="b" t="t" l="l"/>
            <a:pathLst>
              <a:path h="161924" w="161925">
                <a:moveTo>
                  <a:pt x="0" y="0"/>
                </a:moveTo>
                <a:lnTo>
                  <a:pt x="161925" y="0"/>
                </a:lnTo>
                <a:lnTo>
                  <a:pt x="161925" y="161924"/>
                </a:lnTo>
                <a:lnTo>
                  <a:pt x="0" y="161924"/>
                </a:lnTo>
                <a:lnTo>
                  <a:pt x="0" y="0"/>
                </a:lnTo>
                <a:close/>
              </a:path>
            </a:pathLst>
          </a:custGeom>
          <a:blipFill>
            <a:blip r:embed="rId9"/>
            <a:stretch>
              <a:fillRect l="0" t="0" r="0" b="0"/>
            </a:stretch>
          </a:blipFill>
        </p:spPr>
      </p:sp>
      <p:sp>
        <p:nvSpPr>
          <p:cNvPr name="Freeform 9" id="9"/>
          <p:cNvSpPr/>
          <p:nvPr/>
        </p:nvSpPr>
        <p:spPr>
          <a:xfrm flipH="false" flipV="false" rot="0">
            <a:off x="4492135" y="5939054"/>
            <a:ext cx="161925" cy="161924"/>
          </a:xfrm>
          <a:custGeom>
            <a:avLst/>
            <a:gdLst/>
            <a:ahLst/>
            <a:cxnLst/>
            <a:rect r="r" b="b" t="t" l="l"/>
            <a:pathLst>
              <a:path h="161924" w="161925">
                <a:moveTo>
                  <a:pt x="0" y="0"/>
                </a:moveTo>
                <a:lnTo>
                  <a:pt x="161925" y="0"/>
                </a:lnTo>
                <a:lnTo>
                  <a:pt x="161925" y="161924"/>
                </a:lnTo>
                <a:lnTo>
                  <a:pt x="0" y="161924"/>
                </a:lnTo>
                <a:lnTo>
                  <a:pt x="0" y="0"/>
                </a:lnTo>
                <a:close/>
              </a:path>
            </a:pathLst>
          </a:custGeom>
          <a:blipFill>
            <a:blip r:embed="rId9"/>
            <a:stretch>
              <a:fillRect l="0" t="0" r="0" b="0"/>
            </a:stretch>
          </a:blipFill>
        </p:spPr>
      </p:sp>
      <p:sp>
        <p:nvSpPr>
          <p:cNvPr name="TextBox 10" id="10"/>
          <p:cNvSpPr txBox="true"/>
          <p:nvPr/>
        </p:nvSpPr>
        <p:spPr>
          <a:xfrm rot="0">
            <a:off x="2909746" y="3632414"/>
            <a:ext cx="13827191" cy="2936447"/>
          </a:xfrm>
          <a:prstGeom prst="rect">
            <a:avLst/>
          </a:prstGeom>
        </p:spPr>
        <p:txBody>
          <a:bodyPr anchor="t" rtlCol="false" tIns="0" lIns="0" bIns="0" rIns="0">
            <a:spAutoFit/>
          </a:bodyPr>
          <a:lstStyle/>
          <a:p>
            <a:pPr marL="910952" indent="-455476" lvl="1">
              <a:lnSpc>
                <a:spcPts val="5907"/>
              </a:lnSpc>
              <a:buFont typeface="Arial"/>
              <a:buChar char="•"/>
            </a:pPr>
            <a:r>
              <a:rPr lang="en-US" sz="4219">
                <a:solidFill>
                  <a:srgbClr val="644B35"/>
                </a:solidFill>
                <a:latin typeface="Now Bold"/>
              </a:rPr>
              <a:t>COLLECTION OF GOOD PRACTICES</a:t>
            </a:r>
          </a:p>
          <a:p>
            <a:pPr marL="910952" indent="-455476" lvl="1">
              <a:lnSpc>
                <a:spcPts val="5907"/>
              </a:lnSpc>
              <a:buFont typeface="Arial"/>
              <a:buChar char="•"/>
            </a:pPr>
            <a:r>
              <a:rPr lang="en-US" sz="4219">
                <a:solidFill>
                  <a:srgbClr val="644B35"/>
                </a:solidFill>
                <a:latin typeface="Now Bold"/>
              </a:rPr>
              <a:t>CONNECTION TO 11 YOUTH GOALS</a:t>
            </a:r>
          </a:p>
          <a:p>
            <a:pPr marL="910952" indent="-455476" lvl="1">
              <a:lnSpc>
                <a:spcPts val="5907"/>
              </a:lnSpc>
              <a:buFont typeface="Arial"/>
              <a:buChar char="•"/>
            </a:pPr>
            <a:r>
              <a:rPr lang="en-US" sz="4219">
                <a:solidFill>
                  <a:srgbClr val="644B35"/>
                </a:solidFill>
                <a:latin typeface="Now Bold"/>
              </a:rPr>
              <a:t>PROPOSAL / IDEAS FOR IMPROVEMENT AND/OR CREATION OF NEW YOUTH SPACES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1589395" y="-824368"/>
            <a:ext cx="12515100" cy="10561656"/>
          </a:xfrm>
          <a:custGeom>
            <a:avLst/>
            <a:gdLst/>
            <a:ahLst/>
            <a:cxnLst/>
            <a:rect r="r" b="b" t="t" l="l"/>
            <a:pathLst>
              <a:path h="10561656" w="12515100">
                <a:moveTo>
                  <a:pt x="0" y="0"/>
                </a:moveTo>
                <a:lnTo>
                  <a:pt x="12515100" y="0"/>
                </a:lnTo>
                <a:lnTo>
                  <a:pt x="12515100" y="10561656"/>
                </a:lnTo>
                <a:lnTo>
                  <a:pt x="0" y="10561656"/>
                </a:lnTo>
                <a:lnTo>
                  <a:pt x="0" y="0"/>
                </a:lnTo>
                <a:close/>
              </a:path>
            </a:pathLst>
          </a:custGeom>
          <a:blipFill>
            <a:blip r:embed="rId3"/>
            <a:stretch>
              <a:fillRect l="-1159" t="-13361" r="-1159" b="0"/>
            </a:stretch>
          </a:blipFill>
        </p:spPr>
      </p:sp>
      <p:sp>
        <p:nvSpPr>
          <p:cNvPr name="TextBox 4" id="4"/>
          <p:cNvSpPr txBox="true"/>
          <p:nvPr/>
        </p:nvSpPr>
        <p:spPr>
          <a:xfrm rot="-141874">
            <a:off x="2349348" y="3088791"/>
            <a:ext cx="6764077"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SUMMARY</a:t>
            </a:r>
          </a:p>
        </p:txBody>
      </p:sp>
      <p:sp>
        <p:nvSpPr>
          <p:cNvPr name="TextBox 5" id="5"/>
          <p:cNvSpPr txBox="true"/>
          <p:nvPr/>
        </p:nvSpPr>
        <p:spPr>
          <a:xfrm rot="0">
            <a:off x="10958387" y="2474965"/>
            <a:ext cx="6139280" cy="5183701"/>
          </a:xfrm>
          <a:prstGeom prst="rect">
            <a:avLst/>
          </a:prstGeom>
        </p:spPr>
        <p:txBody>
          <a:bodyPr anchor="t" rtlCol="false" tIns="0" lIns="0" bIns="0" rIns="0">
            <a:spAutoFit/>
          </a:bodyPr>
          <a:lstStyle/>
          <a:p>
            <a:pPr algn="ctr">
              <a:lnSpc>
                <a:spcPts val="4688"/>
              </a:lnSpc>
            </a:pPr>
            <a:r>
              <a:rPr lang="en-US" sz="3348">
                <a:solidFill>
                  <a:srgbClr val="443324"/>
                </a:solidFill>
                <a:latin typeface="Now Bold"/>
              </a:rPr>
              <a:t>CHAPTER 1</a:t>
            </a:r>
          </a:p>
          <a:p>
            <a:pPr algn="ctr">
              <a:lnSpc>
                <a:spcPts val="6001"/>
              </a:lnSpc>
            </a:pPr>
            <a:r>
              <a:rPr lang="en-US" sz="4286">
                <a:solidFill>
                  <a:srgbClr val="443324"/>
                </a:solidFill>
                <a:latin typeface="Now Bold"/>
              </a:rPr>
              <a:t>METHODOLY</a:t>
            </a:r>
          </a:p>
          <a:p>
            <a:pPr algn="ctr">
              <a:lnSpc>
                <a:spcPts val="4688"/>
              </a:lnSpc>
            </a:pPr>
          </a:p>
          <a:p>
            <a:pPr algn="ctr">
              <a:lnSpc>
                <a:spcPts val="4688"/>
              </a:lnSpc>
            </a:pPr>
            <a:r>
              <a:rPr lang="en-US" sz="3348">
                <a:solidFill>
                  <a:srgbClr val="443324"/>
                </a:solidFill>
                <a:latin typeface="Now Bold"/>
              </a:rPr>
              <a:t>CHAPTER 2</a:t>
            </a:r>
          </a:p>
          <a:p>
            <a:pPr algn="ctr">
              <a:lnSpc>
                <a:spcPts val="6001"/>
              </a:lnSpc>
            </a:pPr>
            <a:r>
              <a:rPr lang="en-US" sz="4286">
                <a:solidFill>
                  <a:srgbClr val="443324"/>
                </a:solidFill>
                <a:latin typeface="Now Bold"/>
              </a:rPr>
              <a:t>THE GUIDE</a:t>
            </a:r>
          </a:p>
          <a:p>
            <a:pPr algn="ctr">
              <a:lnSpc>
                <a:spcPts val="4688"/>
              </a:lnSpc>
            </a:pPr>
          </a:p>
          <a:p>
            <a:pPr algn="ctr">
              <a:lnSpc>
                <a:spcPts val="4688"/>
              </a:lnSpc>
            </a:pPr>
            <a:r>
              <a:rPr lang="en-US" sz="3348">
                <a:solidFill>
                  <a:srgbClr val="443324"/>
                </a:solidFill>
                <a:latin typeface="Now Bold"/>
              </a:rPr>
              <a:t>CHAPTER 3</a:t>
            </a:r>
          </a:p>
          <a:p>
            <a:pPr algn="ctr">
              <a:lnSpc>
                <a:spcPts val="6001"/>
              </a:lnSpc>
            </a:pPr>
            <a:r>
              <a:rPr lang="en-US" sz="4286">
                <a:solidFill>
                  <a:srgbClr val="443324"/>
                </a:solidFill>
                <a:latin typeface="Now Bold"/>
              </a:rPr>
              <a:t>RECOMMENDATIONS</a:t>
            </a:r>
          </a:p>
        </p:txBody>
      </p:sp>
      <p:sp>
        <p:nvSpPr>
          <p:cNvPr name="Freeform 6" id="6"/>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589868" y="5628526"/>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0212" y="283491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7810856" y="8955727"/>
            <a:ext cx="2608580" cy="1320800"/>
          </a:xfrm>
          <a:custGeom>
            <a:avLst/>
            <a:gdLst/>
            <a:ahLst/>
            <a:cxnLst/>
            <a:rect r="r" b="b" t="t" l="l"/>
            <a:pathLst>
              <a:path h="1320800" w="2608580">
                <a:moveTo>
                  <a:pt x="0" y="0"/>
                </a:moveTo>
                <a:lnTo>
                  <a:pt x="2608580" y="0"/>
                </a:lnTo>
                <a:lnTo>
                  <a:pt x="2608580" y="1320800"/>
                </a:lnTo>
                <a:lnTo>
                  <a:pt x="0" y="1320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10800000">
            <a:off x="-28854" y="4838789"/>
            <a:ext cx="18316854" cy="6731467"/>
          </a:xfrm>
          <a:custGeom>
            <a:avLst/>
            <a:gdLst/>
            <a:ahLst/>
            <a:cxnLst/>
            <a:rect r="r" b="b" t="t" l="l"/>
            <a:pathLst>
              <a:path h="6731467" w="18316854">
                <a:moveTo>
                  <a:pt x="0" y="0"/>
                </a:moveTo>
                <a:lnTo>
                  <a:pt x="18316854" y="0"/>
                </a:lnTo>
                <a:lnTo>
                  <a:pt x="18316854" y="6731467"/>
                </a:lnTo>
                <a:lnTo>
                  <a:pt x="0" y="6731467"/>
                </a:lnTo>
                <a:lnTo>
                  <a:pt x="0" y="0"/>
                </a:lnTo>
                <a:close/>
              </a:path>
            </a:pathLst>
          </a:custGeom>
          <a:blipFill>
            <a:blip r:embed="rId3"/>
            <a:stretch>
              <a:fillRect l="-2214" t="-163035" r="-1171" b="0"/>
            </a:stretch>
          </a:blipFill>
        </p:spPr>
      </p:sp>
      <p:sp>
        <p:nvSpPr>
          <p:cNvPr name="TextBox 4" id="4"/>
          <p:cNvSpPr txBox="true"/>
          <p:nvPr/>
        </p:nvSpPr>
        <p:spPr>
          <a:xfrm rot="-141874">
            <a:off x="617886" y="3281323"/>
            <a:ext cx="12045058" cy="2109997"/>
          </a:xfrm>
          <a:prstGeom prst="rect">
            <a:avLst/>
          </a:prstGeom>
        </p:spPr>
        <p:txBody>
          <a:bodyPr anchor="t" rtlCol="false" tIns="0" lIns="0" bIns="0" rIns="0">
            <a:spAutoFit/>
          </a:bodyPr>
          <a:lstStyle/>
          <a:p>
            <a:pPr>
              <a:lnSpc>
                <a:spcPts val="15309"/>
              </a:lnSpc>
            </a:pPr>
            <a:r>
              <a:rPr lang="en-US" sz="13917">
                <a:solidFill>
                  <a:srgbClr val="443324"/>
                </a:solidFill>
                <a:latin typeface="Bryndan Write Bold"/>
              </a:rPr>
              <a:t>METHODOLOGY</a:t>
            </a:r>
          </a:p>
        </p:txBody>
      </p:sp>
      <p:sp>
        <p:nvSpPr>
          <p:cNvPr name="TextBox 5" id="5"/>
          <p:cNvSpPr txBox="true"/>
          <p:nvPr/>
        </p:nvSpPr>
        <p:spPr>
          <a:xfrm rot="0">
            <a:off x="5977126" y="7144273"/>
            <a:ext cx="9440449" cy="2015725"/>
          </a:xfrm>
          <a:prstGeom prst="rect">
            <a:avLst/>
          </a:prstGeom>
        </p:spPr>
        <p:txBody>
          <a:bodyPr anchor="t" rtlCol="false" tIns="0" lIns="0" bIns="0" rIns="0">
            <a:spAutoFit/>
          </a:bodyPr>
          <a:lstStyle/>
          <a:p>
            <a:pPr algn="ctr">
              <a:lnSpc>
                <a:spcPts val="7209"/>
              </a:lnSpc>
            </a:pPr>
            <a:r>
              <a:rPr lang="en-US" sz="5149">
                <a:solidFill>
                  <a:srgbClr val="443324"/>
                </a:solidFill>
                <a:latin typeface="Now Bold"/>
              </a:rPr>
              <a:t>CHAPTER 1</a:t>
            </a:r>
          </a:p>
          <a:p>
            <a:pPr algn="ctr">
              <a:lnSpc>
                <a:spcPts val="9227"/>
              </a:lnSpc>
            </a:pPr>
          </a:p>
        </p:txBody>
      </p:sp>
      <p:sp>
        <p:nvSpPr>
          <p:cNvPr name="Freeform 6" id="6"/>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33024">
            <a:off x="2688311" y="5951636"/>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0212" y="283491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5769283">
            <a:off x="6355509" y="6282300"/>
            <a:ext cx="2749894" cy="2906355"/>
          </a:xfrm>
          <a:custGeom>
            <a:avLst/>
            <a:gdLst/>
            <a:ahLst/>
            <a:cxnLst/>
            <a:rect r="r" b="b" t="t" l="l"/>
            <a:pathLst>
              <a:path h="2906355" w="2749894">
                <a:moveTo>
                  <a:pt x="0" y="0"/>
                </a:moveTo>
                <a:lnTo>
                  <a:pt x="2749893" y="0"/>
                </a:lnTo>
                <a:lnTo>
                  <a:pt x="2749893" y="2906355"/>
                </a:lnTo>
                <a:lnTo>
                  <a:pt x="0" y="29063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true" rot="-5319064">
            <a:off x="6979979" y="-1035577"/>
            <a:ext cx="12515100" cy="10561656"/>
          </a:xfrm>
          <a:custGeom>
            <a:avLst/>
            <a:gdLst/>
            <a:ahLst/>
            <a:cxnLst/>
            <a:rect r="r" b="b" t="t" l="l"/>
            <a:pathLst>
              <a:path h="10561656" w="12515100">
                <a:moveTo>
                  <a:pt x="0" y="10561656"/>
                </a:moveTo>
                <a:lnTo>
                  <a:pt x="12515101" y="10561656"/>
                </a:lnTo>
                <a:lnTo>
                  <a:pt x="12515101" y="0"/>
                </a:lnTo>
                <a:lnTo>
                  <a:pt x="0" y="0"/>
                </a:lnTo>
                <a:lnTo>
                  <a:pt x="0" y="10561656"/>
                </a:lnTo>
                <a:close/>
              </a:path>
            </a:pathLst>
          </a:custGeom>
          <a:blipFill>
            <a:blip r:embed="rId3"/>
            <a:stretch>
              <a:fillRect l="-1159" t="-13361" r="-1159" b="0"/>
            </a:stretch>
          </a:blipFill>
        </p:spPr>
      </p:sp>
      <p:sp>
        <p:nvSpPr>
          <p:cNvPr name="TextBox 4" id="4"/>
          <p:cNvSpPr txBox="true"/>
          <p:nvPr/>
        </p:nvSpPr>
        <p:spPr>
          <a:xfrm rot="-141874">
            <a:off x="735891" y="2471330"/>
            <a:ext cx="7409746"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BRAINSTORM</a:t>
            </a:r>
          </a:p>
        </p:txBody>
      </p:sp>
      <p:sp>
        <p:nvSpPr>
          <p:cNvPr name="Freeform 5" id="5"/>
          <p:cNvSpPr/>
          <p:nvPr/>
        </p:nvSpPr>
        <p:spPr>
          <a:xfrm flipH="false" flipV="false" rot="0">
            <a:off x="1879491" y="4409260"/>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9488445" y="4837337"/>
            <a:ext cx="8389223" cy="2835017"/>
          </a:xfrm>
          <a:prstGeom prst="rect">
            <a:avLst/>
          </a:prstGeom>
        </p:spPr>
        <p:txBody>
          <a:bodyPr anchor="t" rtlCol="false" tIns="0" lIns="0" bIns="0" rIns="0">
            <a:spAutoFit/>
          </a:bodyPr>
          <a:lstStyle/>
          <a:p>
            <a:pPr>
              <a:lnSpc>
                <a:spcPts val="10734"/>
              </a:lnSpc>
            </a:pPr>
            <a:r>
              <a:rPr lang="en-US" sz="9758">
                <a:solidFill>
                  <a:srgbClr val="443324"/>
                </a:solidFill>
                <a:latin typeface="Bryndan Write Bold"/>
              </a:rPr>
              <a:t>PRESENTATION OF OUTCOMES</a:t>
            </a:r>
          </a:p>
        </p:txBody>
      </p:sp>
      <p:sp>
        <p:nvSpPr>
          <p:cNvPr name="Freeform 7" id="7"/>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581334" y="625484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6892474" y="412767"/>
            <a:ext cx="1395730" cy="1130935"/>
          </a:xfrm>
          <a:custGeom>
            <a:avLst/>
            <a:gdLst/>
            <a:ahLst/>
            <a:cxnLst/>
            <a:rect r="r" b="b" t="t" l="l"/>
            <a:pathLst>
              <a:path h="1130935" w="1395730">
                <a:moveTo>
                  <a:pt x="0" y="0"/>
                </a:moveTo>
                <a:lnTo>
                  <a:pt x="1395730" y="0"/>
                </a:lnTo>
                <a:lnTo>
                  <a:pt x="1395730" y="1130935"/>
                </a:lnTo>
                <a:lnTo>
                  <a:pt x="0" y="11309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134122">
            <a:off x="6579126" y="8320156"/>
            <a:ext cx="4280595" cy="2167390"/>
          </a:xfrm>
          <a:custGeom>
            <a:avLst/>
            <a:gdLst/>
            <a:ahLst/>
            <a:cxnLst/>
            <a:rect r="r" b="b" t="t" l="l"/>
            <a:pathLst>
              <a:path h="2167390" w="4280595">
                <a:moveTo>
                  <a:pt x="0" y="0"/>
                </a:moveTo>
                <a:lnTo>
                  <a:pt x="4280594" y="0"/>
                </a:lnTo>
                <a:lnTo>
                  <a:pt x="4280594" y="2167390"/>
                </a:lnTo>
                <a:lnTo>
                  <a:pt x="0" y="216739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1589395" y="-824368"/>
            <a:ext cx="12515100" cy="10561656"/>
          </a:xfrm>
          <a:custGeom>
            <a:avLst/>
            <a:gdLst/>
            <a:ahLst/>
            <a:cxnLst/>
            <a:rect r="r" b="b" t="t" l="l"/>
            <a:pathLst>
              <a:path h="10561656" w="12515100">
                <a:moveTo>
                  <a:pt x="0" y="0"/>
                </a:moveTo>
                <a:lnTo>
                  <a:pt x="12515100" y="0"/>
                </a:lnTo>
                <a:lnTo>
                  <a:pt x="12515100" y="10561656"/>
                </a:lnTo>
                <a:lnTo>
                  <a:pt x="0" y="10561656"/>
                </a:lnTo>
                <a:lnTo>
                  <a:pt x="0" y="0"/>
                </a:lnTo>
                <a:close/>
              </a:path>
            </a:pathLst>
          </a:custGeom>
          <a:blipFill>
            <a:blip r:embed="rId3"/>
            <a:stretch>
              <a:fillRect l="-1159" t="-13361" r="-1159" b="0"/>
            </a:stretch>
          </a:blipFill>
        </p:spPr>
      </p:sp>
      <p:sp>
        <p:nvSpPr>
          <p:cNvPr name="TextBox 4" id="4"/>
          <p:cNvSpPr txBox="true"/>
          <p:nvPr/>
        </p:nvSpPr>
        <p:spPr>
          <a:xfrm rot="-141874">
            <a:off x="2349348" y="5282346"/>
            <a:ext cx="6764077"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FORM</a:t>
            </a:r>
          </a:p>
        </p:txBody>
      </p:sp>
      <p:sp>
        <p:nvSpPr>
          <p:cNvPr name="Freeform 5" id="5"/>
          <p:cNvSpPr/>
          <p:nvPr/>
        </p:nvSpPr>
        <p:spPr>
          <a:xfrm flipH="false" flipV="false" rot="0">
            <a:off x="1421200" y="833451"/>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2040593" y="7502561"/>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322650" y="2896819"/>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0525126" y="395288"/>
            <a:ext cx="6734174" cy="9496424"/>
          </a:xfrm>
          <a:custGeom>
            <a:avLst/>
            <a:gdLst/>
            <a:ahLst/>
            <a:cxnLst/>
            <a:rect r="r" b="b" t="t" l="l"/>
            <a:pathLst>
              <a:path h="9496424" w="6734174">
                <a:moveTo>
                  <a:pt x="0" y="0"/>
                </a:moveTo>
                <a:lnTo>
                  <a:pt x="6734174" y="0"/>
                </a:lnTo>
                <a:lnTo>
                  <a:pt x="6734174" y="9496424"/>
                </a:lnTo>
                <a:lnTo>
                  <a:pt x="0" y="9496424"/>
                </a:lnTo>
                <a:lnTo>
                  <a:pt x="0" y="0"/>
                </a:lnTo>
                <a:close/>
              </a:path>
            </a:pathLst>
          </a:custGeom>
          <a:blipFill>
            <a:blip r:embed="rId10"/>
            <a:stretch>
              <a:fillRect l="-9" t="0" r="-9" b="0"/>
            </a:stretch>
          </a:blipFill>
        </p:spPr>
      </p:sp>
      <p:sp>
        <p:nvSpPr>
          <p:cNvPr name="Freeform 9" id="9"/>
          <p:cNvSpPr/>
          <p:nvPr/>
        </p:nvSpPr>
        <p:spPr>
          <a:xfrm flipH="false" flipV="false" rot="0">
            <a:off x="6613863" y="1981847"/>
            <a:ext cx="823998" cy="914972"/>
          </a:xfrm>
          <a:custGeom>
            <a:avLst/>
            <a:gdLst/>
            <a:ahLst/>
            <a:cxnLst/>
            <a:rect r="r" b="b" t="t" l="l"/>
            <a:pathLst>
              <a:path h="914972" w="823998">
                <a:moveTo>
                  <a:pt x="0" y="0"/>
                </a:moveTo>
                <a:lnTo>
                  <a:pt x="823998" y="0"/>
                </a:lnTo>
                <a:lnTo>
                  <a:pt x="823998" y="914972"/>
                </a:lnTo>
                <a:lnTo>
                  <a:pt x="0" y="9149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7163138" y="3864444"/>
            <a:ext cx="1305848" cy="1279056"/>
          </a:xfrm>
          <a:custGeom>
            <a:avLst/>
            <a:gdLst/>
            <a:ahLst/>
            <a:cxnLst/>
            <a:rect r="r" b="b" t="t" l="l"/>
            <a:pathLst>
              <a:path h="1279056" w="1305848">
                <a:moveTo>
                  <a:pt x="0" y="0"/>
                </a:moveTo>
                <a:lnTo>
                  <a:pt x="1305848" y="0"/>
                </a:lnTo>
                <a:lnTo>
                  <a:pt x="1305848" y="1279056"/>
                </a:lnTo>
                <a:lnTo>
                  <a:pt x="0" y="12790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5731386" y="7854950"/>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10800000">
            <a:off x="-28854" y="4838789"/>
            <a:ext cx="18316854" cy="6731467"/>
          </a:xfrm>
          <a:custGeom>
            <a:avLst/>
            <a:gdLst/>
            <a:ahLst/>
            <a:cxnLst/>
            <a:rect r="r" b="b" t="t" l="l"/>
            <a:pathLst>
              <a:path h="6731467" w="18316854">
                <a:moveTo>
                  <a:pt x="0" y="0"/>
                </a:moveTo>
                <a:lnTo>
                  <a:pt x="18316854" y="0"/>
                </a:lnTo>
                <a:lnTo>
                  <a:pt x="18316854" y="6731467"/>
                </a:lnTo>
                <a:lnTo>
                  <a:pt x="0" y="6731467"/>
                </a:lnTo>
                <a:lnTo>
                  <a:pt x="0" y="0"/>
                </a:lnTo>
                <a:close/>
              </a:path>
            </a:pathLst>
          </a:custGeom>
          <a:blipFill>
            <a:blip r:embed="rId3"/>
            <a:stretch>
              <a:fillRect l="-2214" t="-163035" r="-1171" b="0"/>
            </a:stretch>
          </a:blipFill>
        </p:spPr>
      </p:sp>
      <p:sp>
        <p:nvSpPr>
          <p:cNvPr name="TextBox 4" id="4"/>
          <p:cNvSpPr txBox="true"/>
          <p:nvPr/>
        </p:nvSpPr>
        <p:spPr>
          <a:xfrm rot="-141874">
            <a:off x="617886" y="3281323"/>
            <a:ext cx="12045058" cy="2109997"/>
          </a:xfrm>
          <a:prstGeom prst="rect">
            <a:avLst/>
          </a:prstGeom>
        </p:spPr>
        <p:txBody>
          <a:bodyPr anchor="t" rtlCol="false" tIns="0" lIns="0" bIns="0" rIns="0">
            <a:spAutoFit/>
          </a:bodyPr>
          <a:lstStyle/>
          <a:p>
            <a:pPr>
              <a:lnSpc>
                <a:spcPts val="15309"/>
              </a:lnSpc>
            </a:pPr>
            <a:r>
              <a:rPr lang="en-US" sz="13917">
                <a:solidFill>
                  <a:srgbClr val="443324"/>
                </a:solidFill>
                <a:latin typeface="Bryndan Write Bold"/>
              </a:rPr>
              <a:t>THE GUIDE</a:t>
            </a:r>
          </a:p>
        </p:txBody>
      </p:sp>
      <p:sp>
        <p:nvSpPr>
          <p:cNvPr name="TextBox 5" id="5"/>
          <p:cNvSpPr txBox="true"/>
          <p:nvPr/>
        </p:nvSpPr>
        <p:spPr>
          <a:xfrm rot="0">
            <a:off x="5977126" y="7144273"/>
            <a:ext cx="9440449" cy="2015725"/>
          </a:xfrm>
          <a:prstGeom prst="rect">
            <a:avLst/>
          </a:prstGeom>
        </p:spPr>
        <p:txBody>
          <a:bodyPr anchor="t" rtlCol="false" tIns="0" lIns="0" bIns="0" rIns="0">
            <a:spAutoFit/>
          </a:bodyPr>
          <a:lstStyle/>
          <a:p>
            <a:pPr algn="ctr">
              <a:lnSpc>
                <a:spcPts val="7209"/>
              </a:lnSpc>
            </a:pPr>
            <a:r>
              <a:rPr lang="en-US" sz="5149">
                <a:solidFill>
                  <a:srgbClr val="443324"/>
                </a:solidFill>
                <a:latin typeface="Now Bold"/>
              </a:rPr>
              <a:t>CHAPTER 2</a:t>
            </a:r>
          </a:p>
          <a:p>
            <a:pPr algn="ctr">
              <a:lnSpc>
                <a:spcPts val="9227"/>
              </a:lnSpc>
            </a:pPr>
          </a:p>
        </p:txBody>
      </p:sp>
      <p:sp>
        <p:nvSpPr>
          <p:cNvPr name="Freeform 6" id="6"/>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33024">
            <a:off x="2688311" y="5951636"/>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0212" y="283491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5769283">
            <a:off x="6355509" y="6282300"/>
            <a:ext cx="2749894" cy="2906355"/>
          </a:xfrm>
          <a:custGeom>
            <a:avLst/>
            <a:gdLst/>
            <a:ahLst/>
            <a:cxnLst/>
            <a:rect r="r" b="b" t="t" l="l"/>
            <a:pathLst>
              <a:path h="2906355" w="2749894">
                <a:moveTo>
                  <a:pt x="0" y="0"/>
                </a:moveTo>
                <a:lnTo>
                  <a:pt x="2749893" y="0"/>
                </a:lnTo>
                <a:lnTo>
                  <a:pt x="2749893" y="2906355"/>
                </a:lnTo>
                <a:lnTo>
                  <a:pt x="0" y="29063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2826004" y="1652031"/>
            <a:ext cx="12635991" cy="6982938"/>
          </a:xfrm>
          <a:custGeom>
            <a:avLst/>
            <a:gdLst/>
            <a:ahLst/>
            <a:cxnLst/>
            <a:rect r="r" b="b" t="t" l="l"/>
            <a:pathLst>
              <a:path h="6982938" w="12635991">
                <a:moveTo>
                  <a:pt x="0" y="0"/>
                </a:moveTo>
                <a:lnTo>
                  <a:pt x="12635992" y="0"/>
                </a:lnTo>
                <a:lnTo>
                  <a:pt x="12635992" y="6982938"/>
                </a:lnTo>
                <a:lnTo>
                  <a:pt x="0" y="6982938"/>
                </a:lnTo>
                <a:lnTo>
                  <a:pt x="0" y="0"/>
                </a:lnTo>
                <a:close/>
              </a:path>
            </a:pathLst>
          </a:custGeom>
          <a:blipFill>
            <a:blip r:embed="rId3"/>
            <a:stretch>
              <a:fillRect l="0" t="-69193" r="0" b="0"/>
            </a:stretch>
          </a:blipFill>
        </p:spPr>
      </p:sp>
      <p:sp>
        <p:nvSpPr>
          <p:cNvPr name="Freeform 4" id="4"/>
          <p:cNvSpPr/>
          <p:nvPr/>
        </p:nvSpPr>
        <p:spPr>
          <a:xfrm flipH="false" flipV="false" rot="-3026566">
            <a:off x="2137057" y="1312585"/>
            <a:ext cx="3728345" cy="2367499"/>
          </a:xfrm>
          <a:custGeom>
            <a:avLst/>
            <a:gdLst/>
            <a:ahLst/>
            <a:cxnLst/>
            <a:rect r="r" b="b" t="t" l="l"/>
            <a:pathLst>
              <a:path h="2367499" w="3728345">
                <a:moveTo>
                  <a:pt x="0" y="0"/>
                </a:moveTo>
                <a:lnTo>
                  <a:pt x="3728345" y="0"/>
                </a:lnTo>
                <a:lnTo>
                  <a:pt x="3728345" y="2367499"/>
                </a:lnTo>
                <a:lnTo>
                  <a:pt x="0" y="23674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403759" y="3200591"/>
            <a:ext cx="9480481" cy="4238244"/>
          </a:xfrm>
          <a:prstGeom prst="rect">
            <a:avLst/>
          </a:prstGeom>
        </p:spPr>
        <p:txBody>
          <a:bodyPr anchor="t" rtlCol="false" tIns="0" lIns="0" bIns="0" rIns="0">
            <a:spAutoFit/>
          </a:bodyPr>
          <a:lstStyle/>
          <a:p>
            <a:pPr algn="ctr">
              <a:lnSpc>
                <a:spcPts val="7872"/>
              </a:lnSpc>
            </a:pPr>
            <a:r>
              <a:rPr lang="en-US" sz="9600">
                <a:solidFill>
                  <a:srgbClr val="443324"/>
                </a:solidFill>
                <a:latin typeface="Gochi Hand"/>
              </a:rPr>
              <a:t>Exploring existing youth space platforms</a:t>
            </a:r>
          </a:p>
          <a:p>
            <a:pPr algn="ctr">
              <a:lnSpc>
                <a:spcPts val="3444"/>
              </a:lnSpc>
            </a:pPr>
            <a:r>
              <a:rPr lang="en-US" sz="4200">
                <a:solidFill>
                  <a:srgbClr val="443324"/>
                </a:solidFill>
                <a:latin typeface="Gochi Hand"/>
              </a:rPr>
              <a:t>(focusing on weak and strong elements and how to involve more youth to take part)</a:t>
            </a:r>
          </a:p>
        </p:txBody>
      </p:sp>
      <p:sp>
        <p:nvSpPr>
          <p:cNvPr name="Freeform 6" id="6"/>
          <p:cNvSpPr/>
          <p:nvPr/>
        </p:nvSpPr>
        <p:spPr>
          <a:xfrm flipH="false" flipV="false" rot="7671314">
            <a:off x="12440141" y="6398125"/>
            <a:ext cx="3728345" cy="2367499"/>
          </a:xfrm>
          <a:custGeom>
            <a:avLst/>
            <a:gdLst/>
            <a:ahLst/>
            <a:cxnLst/>
            <a:rect r="r" b="b" t="t" l="l"/>
            <a:pathLst>
              <a:path h="2367499" w="3728345">
                <a:moveTo>
                  <a:pt x="0" y="0"/>
                </a:moveTo>
                <a:lnTo>
                  <a:pt x="3728345" y="0"/>
                </a:lnTo>
                <a:lnTo>
                  <a:pt x="3728345" y="2367499"/>
                </a:lnTo>
                <a:lnTo>
                  <a:pt x="0" y="23674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true" rot="-5319064">
            <a:off x="6979979" y="-1035577"/>
            <a:ext cx="12515100" cy="10561656"/>
          </a:xfrm>
          <a:custGeom>
            <a:avLst/>
            <a:gdLst/>
            <a:ahLst/>
            <a:cxnLst/>
            <a:rect r="r" b="b" t="t" l="l"/>
            <a:pathLst>
              <a:path h="10561656" w="12515100">
                <a:moveTo>
                  <a:pt x="0" y="10561656"/>
                </a:moveTo>
                <a:lnTo>
                  <a:pt x="12515101" y="10561656"/>
                </a:lnTo>
                <a:lnTo>
                  <a:pt x="12515101" y="0"/>
                </a:lnTo>
                <a:lnTo>
                  <a:pt x="0" y="0"/>
                </a:lnTo>
                <a:lnTo>
                  <a:pt x="0" y="10561656"/>
                </a:lnTo>
                <a:close/>
              </a:path>
            </a:pathLst>
          </a:custGeom>
          <a:blipFill>
            <a:blip r:embed="rId3"/>
            <a:stretch>
              <a:fillRect l="-1159" t="-13361" r="-1159" b="0"/>
            </a:stretch>
          </a:blipFill>
        </p:spPr>
      </p:sp>
      <p:sp>
        <p:nvSpPr>
          <p:cNvPr name="TextBox 4" id="4"/>
          <p:cNvSpPr txBox="true"/>
          <p:nvPr/>
        </p:nvSpPr>
        <p:spPr>
          <a:xfrm rot="-141874">
            <a:off x="735891" y="2471330"/>
            <a:ext cx="7409746"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CONTEXT</a:t>
            </a:r>
          </a:p>
        </p:txBody>
      </p:sp>
      <p:sp>
        <p:nvSpPr>
          <p:cNvPr name="Freeform 5" id="5"/>
          <p:cNvSpPr/>
          <p:nvPr/>
        </p:nvSpPr>
        <p:spPr>
          <a:xfrm flipH="false" flipV="false" rot="0">
            <a:off x="1020061" y="3989029"/>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0274980" y="3282208"/>
            <a:ext cx="8389223" cy="2835017"/>
          </a:xfrm>
          <a:prstGeom prst="rect">
            <a:avLst/>
          </a:prstGeom>
        </p:spPr>
        <p:txBody>
          <a:bodyPr anchor="t" rtlCol="false" tIns="0" lIns="0" bIns="0" rIns="0">
            <a:spAutoFit/>
          </a:bodyPr>
          <a:lstStyle/>
          <a:p>
            <a:pPr>
              <a:lnSpc>
                <a:spcPts val="10734"/>
              </a:lnSpc>
            </a:pPr>
            <a:r>
              <a:rPr lang="en-US" sz="9758">
                <a:solidFill>
                  <a:srgbClr val="443324"/>
                </a:solidFill>
                <a:latin typeface="Bryndan Write Bold"/>
              </a:rPr>
              <a:t>EU YOUTH STRATEGY</a:t>
            </a:r>
          </a:p>
        </p:txBody>
      </p:sp>
      <p:sp>
        <p:nvSpPr>
          <p:cNvPr name="Freeform 7" id="7"/>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581334" y="625484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5827784" y="6912872"/>
            <a:ext cx="7409746"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GOALS</a:t>
            </a:r>
          </a:p>
        </p:txBody>
      </p:sp>
      <p:sp>
        <p:nvSpPr>
          <p:cNvPr name="Freeform 10" id="10"/>
          <p:cNvSpPr/>
          <p:nvPr/>
        </p:nvSpPr>
        <p:spPr>
          <a:xfrm flipH="false" flipV="false" rot="121044">
            <a:off x="5723297" y="8534628"/>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302244">
            <a:off x="10676257" y="6128413"/>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3830506" y="8610828"/>
            <a:ext cx="3362325" cy="1801495"/>
          </a:xfrm>
          <a:custGeom>
            <a:avLst/>
            <a:gdLst/>
            <a:ahLst/>
            <a:cxnLst/>
            <a:rect r="r" b="b" t="t" l="l"/>
            <a:pathLst>
              <a:path h="1801495" w="3362325">
                <a:moveTo>
                  <a:pt x="0" y="0"/>
                </a:moveTo>
                <a:lnTo>
                  <a:pt x="3362325" y="0"/>
                </a:lnTo>
                <a:lnTo>
                  <a:pt x="3362325" y="1801495"/>
                </a:lnTo>
                <a:lnTo>
                  <a:pt x="0" y="18014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15968296" y="909559"/>
            <a:ext cx="2320290" cy="1803400"/>
          </a:xfrm>
          <a:custGeom>
            <a:avLst/>
            <a:gdLst/>
            <a:ahLst/>
            <a:cxnLst/>
            <a:rect r="r" b="b" t="t" l="l"/>
            <a:pathLst>
              <a:path h="1803400" w="2320290">
                <a:moveTo>
                  <a:pt x="0" y="0"/>
                </a:moveTo>
                <a:lnTo>
                  <a:pt x="2320290" y="0"/>
                </a:lnTo>
                <a:lnTo>
                  <a:pt x="2320290" y="1803400"/>
                </a:lnTo>
                <a:lnTo>
                  <a:pt x="0" y="180340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TextBox 4" id="4"/>
          <p:cNvSpPr txBox="true"/>
          <p:nvPr/>
        </p:nvSpPr>
        <p:spPr>
          <a:xfrm rot="-141874">
            <a:off x="1159338" y="4076399"/>
            <a:ext cx="6764077"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CONTEXT</a:t>
            </a:r>
          </a:p>
        </p:txBody>
      </p:sp>
      <p:sp>
        <p:nvSpPr>
          <p:cNvPr name="TextBox 5" id="5"/>
          <p:cNvSpPr txBox="true"/>
          <p:nvPr/>
        </p:nvSpPr>
        <p:spPr>
          <a:xfrm rot="0">
            <a:off x="9144000" y="1270635"/>
            <a:ext cx="8530291" cy="7987665"/>
          </a:xfrm>
          <a:prstGeom prst="rect">
            <a:avLst/>
          </a:prstGeom>
        </p:spPr>
        <p:txBody>
          <a:bodyPr anchor="t" rtlCol="false" tIns="0" lIns="0" bIns="0" rIns="0">
            <a:spAutoFit/>
          </a:bodyPr>
          <a:lstStyle/>
          <a:p>
            <a:pPr>
              <a:lnSpc>
                <a:spcPts val="2520"/>
              </a:lnSpc>
            </a:pPr>
            <a:r>
              <a:rPr lang="en-US" sz="1800" spc="-10">
                <a:solidFill>
                  <a:srgbClr val="443324"/>
                </a:solidFill>
                <a:latin typeface="Now Bold"/>
              </a:rPr>
              <a:t>Introduction:</a:t>
            </a:r>
          </a:p>
          <a:p>
            <a:pPr>
              <a:lnSpc>
                <a:spcPts val="2520"/>
              </a:lnSpc>
            </a:pPr>
            <a:r>
              <a:rPr lang="en-US" sz="1800" spc="-95">
                <a:solidFill>
                  <a:srgbClr val="443324"/>
                </a:solidFill>
                <a:latin typeface="Now Bold"/>
              </a:rPr>
              <a:t>Youth spaces are important for the youth because it 's providing them with opportunities to watch, learn from, and even participate in space-based</a:t>
            </a:r>
            <a:r>
              <a:rPr lang="en-US" sz="1800" spc="-95">
                <a:solidFill>
                  <a:srgbClr val="443324"/>
                </a:solidFill>
                <a:latin typeface="Now Bold"/>
              </a:rPr>
              <a:t> research.</a:t>
            </a:r>
          </a:p>
          <a:p>
            <a:pPr>
              <a:lnSpc>
                <a:spcPts val="2520"/>
              </a:lnSpc>
            </a:pPr>
          </a:p>
          <a:p>
            <a:pPr>
              <a:lnSpc>
                <a:spcPts val="2520"/>
              </a:lnSpc>
            </a:pPr>
            <a:r>
              <a:rPr lang="en-US" sz="1800" spc="-82">
                <a:solidFill>
                  <a:srgbClr val="443324"/>
                </a:solidFill>
                <a:latin typeface="Now Bold"/>
              </a:rPr>
              <a:t>Today we can find hundreds of guides and documents that deal with the theme of youth participation in youth spaces, but the particularity of our guide is the fact that it is based on different angles of view because it is thought out by young people for young people.</a:t>
            </a:r>
          </a:p>
          <a:p>
            <a:pPr>
              <a:lnSpc>
                <a:spcPts val="2520"/>
              </a:lnSpc>
            </a:pPr>
          </a:p>
          <a:p>
            <a:pPr>
              <a:lnSpc>
                <a:spcPts val="2520"/>
              </a:lnSpc>
            </a:pPr>
            <a:r>
              <a:rPr lang="en-US" sz="1800" spc="-82">
                <a:solidFill>
                  <a:srgbClr val="443324"/>
                </a:solidFill>
                <a:latin typeface="Now Bold"/>
              </a:rPr>
              <a:t>In this guide you will find diffrent expample of good practices,</a:t>
            </a:r>
          </a:p>
          <a:p>
            <a:pPr>
              <a:lnSpc>
                <a:spcPts val="2520"/>
              </a:lnSpc>
            </a:pPr>
          </a:p>
          <a:p>
            <a:pPr marL="388620" indent="-194310" lvl="1">
              <a:lnSpc>
                <a:spcPts val="2520"/>
              </a:lnSpc>
              <a:buFont typeface="Arial"/>
              <a:buChar char="•"/>
            </a:pPr>
            <a:r>
              <a:rPr lang="en-US" sz="1800">
                <a:solidFill>
                  <a:srgbClr val="443324"/>
                </a:solidFill>
                <a:latin typeface="Now Bold"/>
              </a:rPr>
              <a:t>Collection of good practices</a:t>
            </a:r>
          </a:p>
          <a:p>
            <a:pPr marL="388620" indent="-194310" lvl="1">
              <a:lnSpc>
                <a:spcPts val="2520"/>
              </a:lnSpc>
              <a:buFont typeface="Arial"/>
              <a:buChar char="•"/>
            </a:pPr>
            <a:r>
              <a:rPr lang="en-US" sz="1800">
                <a:solidFill>
                  <a:srgbClr val="443324"/>
                </a:solidFill>
                <a:latin typeface="Now Bold"/>
              </a:rPr>
              <a:t>Connection to 11 Youth Goals</a:t>
            </a:r>
          </a:p>
          <a:p>
            <a:pPr marL="388620" indent="-194310" lvl="1">
              <a:lnSpc>
                <a:spcPts val="2520"/>
              </a:lnSpc>
              <a:buFont typeface="Arial"/>
              <a:buChar char="•"/>
            </a:pPr>
            <a:r>
              <a:rPr lang="en-US" sz="1800">
                <a:solidFill>
                  <a:srgbClr val="443324"/>
                </a:solidFill>
                <a:latin typeface="Now Bold"/>
              </a:rPr>
              <a:t>Proposals / ideas for improvements and/or creation of new spaces.</a:t>
            </a:r>
          </a:p>
          <a:p>
            <a:pPr>
              <a:lnSpc>
                <a:spcPts val="2520"/>
              </a:lnSpc>
            </a:pPr>
          </a:p>
          <a:p>
            <a:pPr>
              <a:lnSpc>
                <a:spcPts val="2520"/>
              </a:lnSpc>
            </a:pPr>
            <a:r>
              <a:rPr lang="en-US" sz="1800" spc="-82">
                <a:solidFill>
                  <a:srgbClr val="443324"/>
                </a:solidFill>
                <a:latin typeface="Now Bold"/>
              </a:rPr>
              <a:t>The guide is made here in Lefkada, Greece on a Erasmus + project. We gather around 15 counties for this project.</a:t>
            </a:r>
          </a:p>
          <a:p>
            <a:pPr>
              <a:lnSpc>
                <a:spcPts val="2520"/>
              </a:lnSpc>
            </a:pPr>
          </a:p>
          <a:p>
            <a:pPr>
              <a:lnSpc>
                <a:spcPts val="2520"/>
              </a:lnSpc>
            </a:pPr>
            <a:r>
              <a:rPr lang="en-US" sz="1800" spc="-89">
                <a:solidFill>
                  <a:srgbClr val="443324"/>
                </a:solidFill>
                <a:latin typeface="Now Bold"/>
              </a:rPr>
              <a:t>This guide will be resource tool that we allow all stakeholders to see it clearly to be able to refer to it in there youth work.</a:t>
            </a:r>
          </a:p>
          <a:p>
            <a:pPr>
              <a:lnSpc>
                <a:spcPts val="2520"/>
              </a:lnSpc>
            </a:pPr>
          </a:p>
          <a:p>
            <a:pPr>
              <a:lnSpc>
                <a:spcPts val="2520"/>
              </a:lnSpc>
            </a:pPr>
            <a:r>
              <a:rPr lang="en-US" sz="1800" spc="-77">
                <a:solidFill>
                  <a:srgbClr val="443324"/>
                </a:solidFill>
                <a:latin typeface="Now Bold"/>
              </a:rPr>
              <a:t>We want it to be clear, useful, easy and above all innovative, whether for methods or the tools.</a:t>
            </a:r>
          </a:p>
          <a:p>
            <a:pPr>
              <a:lnSpc>
                <a:spcPts val="2520"/>
              </a:lnSpc>
            </a:pPr>
          </a:p>
        </p:txBody>
      </p:sp>
      <p:sp>
        <p:nvSpPr>
          <p:cNvPr name="Freeform 6" id="6"/>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731492" y="5837001"/>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0212" y="283491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7132326" y="8955727"/>
            <a:ext cx="2608580" cy="1320800"/>
          </a:xfrm>
          <a:custGeom>
            <a:avLst/>
            <a:gdLst/>
            <a:ahLst/>
            <a:cxnLst/>
            <a:rect r="r" b="b" t="t" l="l"/>
            <a:pathLst>
              <a:path h="1320800" w="2608580">
                <a:moveTo>
                  <a:pt x="0" y="0"/>
                </a:moveTo>
                <a:lnTo>
                  <a:pt x="2608580" y="0"/>
                </a:lnTo>
                <a:lnTo>
                  <a:pt x="2608580" y="1320800"/>
                </a:lnTo>
                <a:lnTo>
                  <a:pt x="0" y="1320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6892270" y="41170"/>
            <a:ext cx="1395730" cy="1130935"/>
          </a:xfrm>
          <a:custGeom>
            <a:avLst/>
            <a:gdLst/>
            <a:ahLst/>
            <a:cxnLst/>
            <a:rect r="r" b="b" t="t" l="l"/>
            <a:pathLst>
              <a:path h="1130935" w="1395730">
                <a:moveTo>
                  <a:pt x="0" y="0"/>
                </a:moveTo>
                <a:lnTo>
                  <a:pt x="1395730" y="0"/>
                </a:lnTo>
                <a:lnTo>
                  <a:pt x="1395730" y="1130935"/>
                </a:lnTo>
                <a:lnTo>
                  <a:pt x="0" y="113093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TextBox 3" id="3"/>
          <p:cNvSpPr txBox="true"/>
          <p:nvPr/>
        </p:nvSpPr>
        <p:spPr>
          <a:xfrm rot="0">
            <a:off x="3762361" y="1643903"/>
            <a:ext cx="10763278" cy="933450"/>
          </a:xfrm>
          <a:prstGeom prst="rect">
            <a:avLst/>
          </a:prstGeom>
        </p:spPr>
        <p:txBody>
          <a:bodyPr anchor="t" rtlCol="false" tIns="0" lIns="0" bIns="0" rIns="0">
            <a:spAutoFit/>
          </a:bodyPr>
          <a:lstStyle/>
          <a:p>
            <a:pPr algn="ctr">
              <a:lnSpc>
                <a:spcPts val="6600"/>
              </a:lnSpc>
            </a:pPr>
            <a:r>
              <a:rPr lang="en-US" sz="6000">
                <a:solidFill>
                  <a:srgbClr val="443324"/>
                </a:solidFill>
                <a:latin typeface="Bryndan Write Bold"/>
              </a:rPr>
              <a:t>EU YOUTH STRATEGY</a:t>
            </a:r>
          </a:p>
        </p:txBody>
      </p:sp>
      <p:sp>
        <p:nvSpPr>
          <p:cNvPr name="TextBox 4" id="4"/>
          <p:cNvSpPr txBox="true"/>
          <p:nvPr/>
        </p:nvSpPr>
        <p:spPr>
          <a:xfrm rot="0">
            <a:off x="1275307" y="3698654"/>
            <a:ext cx="15737385" cy="4554473"/>
          </a:xfrm>
          <a:prstGeom prst="rect">
            <a:avLst/>
          </a:prstGeom>
        </p:spPr>
        <p:txBody>
          <a:bodyPr anchor="t" rtlCol="false" tIns="0" lIns="0" bIns="0" rIns="0">
            <a:spAutoFit/>
          </a:bodyPr>
          <a:lstStyle/>
          <a:p>
            <a:pPr algn="ctr">
              <a:lnSpc>
                <a:spcPts val="4758"/>
              </a:lnSpc>
            </a:pPr>
            <a:r>
              <a:rPr lang="en-US" sz="2600" spc="-171">
                <a:solidFill>
                  <a:srgbClr val="443324"/>
                </a:solidFill>
                <a:latin typeface="Now"/>
              </a:rPr>
              <a:t>THE EU YOUTH STRATEGY IS THE FRAMEWORK FOR EUROPEAN COOPERATION IN THE YOUTH FIELD FOR 2019- 2027. THE STRATEGY IS SET TO IMPROVE THE SITUATION OF YOUNG PEOPLE IN EUROPE BY CREATING MORE AND EQUAL OPPORTUNITIES FOR THEM IN EDUCATION AND THE LABOUR MARKET AND BY PROMOTING THEIR ACTIVE CITIZENSHIP, SOCIAL INCLUSION AND SOLIDARITY.</a:t>
            </a:r>
          </a:p>
          <a:p>
            <a:pPr algn="ctr">
              <a:lnSpc>
                <a:spcPts val="1647"/>
              </a:lnSpc>
            </a:pPr>
          </a:p>
          <a:p>
            <a:pPr algn="ctr">
              <a:lnSpc>
                <a:spcPts val="4758"/>
              </a:lnSpc>
            </a:pPr>
            <a:r>
              <a:rPr lang="en-US" sz="2600" spc="-150">
                <a:solidFill>
                  <a:srgbClr val="443324"/>
                </a:solidFill>
                <a:latin typeface="Now"/>
              </a:rPr>
              <a:t>- THE EU YOUTH STRATEGY FOCUSES ON THREE CORE AREAS OF ACTION, AROUND THE THREE WORDS:</a:t>
            </a:r>
          </a:p>
          <a:p>
            <a:pPr algn="ctr">
              <a:lnSpc>
                <a:spcPts val="1647"/>
              </a:lnSpc>
            </a:pPr>
          </a:p>
          <a:p>
            <a:pPr algn="ctr">
              <a:lnSpc>
                <a:spcPts val="4758"/>
              </a:lnSpc>
            </a:pPr>
            <a:r>
              <a:rPr lang="en-US" sz="2600" spc="-150">
                <a:solidFill>
                  <a:srgbClr val="443324"/>
                </a:solidFill>
                <a:latin typeface="Now"/>
              </a:rPr>
              <a:t>ENGAGE, CONNECT, EMPOWER, WHILE WORKING ON JOINED-UP IMPLEMENTATION ACROSS SECTORS.</a:t>
            </a:r>
          </a:p>
          <a:p>
            <a:pPr algn="ctr">
              <a:lnSpc>
                <a:spcPts val="4758"/>
              </a:lnSpc>
            </a:pPr>
          </a:p>
        </p:txBody>
      </p:sp>
      <p:sp>
        <p:nvSpPr>
          <p:cNvPr name="Freeform 5" id="5"/>
          <p:cNvSpPr/>
          <p:nvPr/>
        </p:nvSpPr>
        <p:spPr>
          <a:xfrm flipH="false" flipV="false" rot="0">
            <a:off x="0" y="543744"/>
            <a:ext cx="4038200" cy="3213099"/>
          </a:xfrm>
          <a:custGeom>
            <a:avLst/>
            <a:gdLst/>
            <a:ahLst/>
            <a:cxnLst/>
            <a:rect r="r" b="b" t="t" l="l"/>
            <a:pathLst>
              <a:path h="3213099" w="4038200">
                <a:moveTo>
                  <a:pt x="0" y="0"/>
                </a:moveTo>
                <a:lnTo>
                  <a:pt x="4038200" y="0"/>
                </a:lnTo>
                <a:lnTo>
                  <a:pt x="4038200" y="3213099"/>
                </a:lnTo>
                <a:lnTo>
                  <a:pt x="0" y="3213099"/>
                </a:lnTo>
                <a:lnTo>
                  <a:pt x="0" y="0"/>
                </a:lnTo>
                <a:close/>
              </a:path>
            </a:pathLst>
          </a:custGeom>
          <a:blipFill>
            <a:blip r:embed="rId3"/>
            <a:stretch>
              <a:fillRect l="0" t="-19" r="0" b="-19"/>
            </a:stretch>
          </a:blipFill>
        </p:spPr>
      </p:sp>
      <p:sp>
        <p:nvSpPr>
          <p:cNvPr name="Freeform 6" id="6"/>
          <p:cNvSpPr/>
          <p:nvPr/>
        </p:nvSpPr>
        <p:spPr>
          <a:xfrm flipH="false" flipV="false" rot="0">
            <a:off x="14098047" y="7280746"/>
            <a:ext cx="4189952" cy="2997199"/>
          </a:xfrm>
          <a:custGeom>
            <a:avLst/>
            <a:gdLst/>
            <a:ahLst/>
            <a:cxnLst/>
            <a:rect r="r" b="b" t="t" l="l"/>
            <a:pathLst>
              <a:path h="2997199" w="4189952">
                <a:moveTo>
                  <a:pt x="0" y="0"/>
                </a:moveTo>
                <a:lnTo>
                  <a:pt x="4189952" y="0"/>
                </a:lnTo>
                <a:lnTo>
                  <a:pt x="4189952" y="2997199"/>
                </a:lnTo>
                <a:lnTo>
                  <a:pt x="0" y="2997199"/>
                </a:lnTo>
                <a:lnTo>
                  <a:pt x="0" y="0"/>
                </a:lnTo>
                <a:close/>
              </a:path>
            </a:pathLst>
          </a:custGeom>
          <a:blipFill>
            <a:blip r:embed="rId4"/>
            <a:stretch>
              <a:fillRect l="-38" t="0" r="-38" b="0"/>
            </a:stretch>
          </a:blipFill>
        </p:spPr>
      </p:sp>
      <p:sp>
        <p:nvSpPr>
          <p:cNvPr name="Freeform 7" id="7"/>
          <p:cNvSpPr/>
          <p:nvPr/>
        </p:nvSpPr>
        <p:spPr>
          <a:xfrm flipH="false" flipV="false" rot="0">
            <a:off x="14553522" y="0"/>
            <a:ext cx="3735070" cy="3401695"/>
          </a:xfrm>
          <a:custGeom>
            <a:avLst/>
            <a:gdLst/>
            <a:ahLst/>
            <a:cxnLst/>
            <a:rect r="r" b="b" t="t" l="l"/>
            <a:pathLst>
              <a:path h="3401695" w="3735070">
                <a:moveTo>
                  <a:pt x="0" y="0"/>
                </a:moveTo>
                <a:lnTo>
                  <a:pt x="3735070" y="0"/>
                </a:lnTo>
                <a:lnTo>
                  <a:pt x="3735070" y="3401695"/>
                </a:lnTo>
                <a:lnTo>
                  <a:pt x="0" y="34016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93" y="8139595"/>
            <a:ext cx="6271260" cy="1166495"/>
          </a:xfrm>
          <a:custGeom>
            <a:avLst/>
            <a:gdLst/>
            <a:ahLst/>
            <a:cxnLst/>
            <a:rect r="r" b="b" t="t" l="l"/>
            <a:pathLst>
              <a:path h="1166495" w="6271260">
                <a:moveTo>
                  <a:pt x="0" y="0"/>
                </a:moveTo>
                <a:lnTo>
                  <a:pt x="6271260" y="0"/>
                </a:lnTo>
                <a:lnTo>
                  <a:pt x="6271260" y="1166495"/>
                </a:lnTo>
                <a:lnTo>
                  <a:pt x="0" y="11664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TextBox 3" id="3"/>
          <p:cNvSpPr txBox="true"/>
          <p:nvPr/>
        </p:nvSpPr>
        <p:spPr>
          <a:xfrm rot="-141874">
            <a:off x="1059001" y="2471330"/>
            <a:ext cx="7409746"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GOALS</a:t>
            </a:r>
          </a:p>
        </p:txBody>
      </p:sp>
      <p:sp>
        <p:nvSpPr>
          <p:cNvPr name="Freeform 4" id="4"/>
          <p:cNvSpPr/>
          <p:nvPr/>
        </p:nvSpPr>
        <p:spPr>
          <a:xfrm flipH="false" flipV="false" rot="0">
            <a:off x="1020061" y="3989029"/>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324859" y="0"/>
            <a:ext cx="9963141" cy="10286999"/>
          </a:xfrm>
          <a:custGeom>
            <a:avLst/>
            <a:gdLst/>
            <a:ahLst/>
            <a:cxnLst/>
            <a:rect r="r" b="b" t="t" l="l"/>
            <a:pathLst>
              <a:path h="10286999" w="9963141">
                <a:moveTo>
                  <a:pt x="0" y="0"/>
                </a:moveTo>
                <a:lnTo>
                  <a:pt x="9963141" y="0"/>
                </a:lnTo>
                <a:lnTo>
                  <a:pt x="9963141" y="10286999"/>
                </a:lnTo>
                <a:lnTo>
                  <a:pt x="0" y="10286999"/>
                </a:lnTo>
                <a:lnTo>
                  <a:pt x="0" y="0"/>
                </a:lnTo>
                <a:close/>
              </a:path>
            </a:pathLst>
          </a:custGeom>
          <a:blipFill>
            <a:blip r:embed="rId5"/>
            <a:stretch>
              <a:fillRect l="0" t="0" r="0" b="0"/>
            </a:stretch>
          </a:blipFill>
        </p:spPr>
      </p:sp>
      <p:sp>
        <p:nvSpPr>
          <p:cNvPr name="Freeform 6" id="6"/>
          <p:cNvSpPr/>
          <p:nvPr/>
        </p:nvSpPr>
        <p:spPr>
          <a:xfrm flipH="false" flipV="false" rot="0">
            <a:off x="13758661" y="102702"/>
            <a:ext cx="3166562" cy="2558626"/>
          </a:xfrm>
          <a:custGeom>
            <a:avLst/>
            <a:gdLst/>
            <a:ahLst/>
            <a:cxnLst/>
            <a:rect r="r" b="b" t="t" l="l"/>
            <a:pathLst>
              <a:path h="2558626" w="3166562">
                <a:moveTo>
                  <a:pt x="0" y="0"/>
                </a:moveTo>
                <a:lnTo>
                  <a:pt x="3166562" y="0"/>
                </a:lnTo>
                <a:lnTo>
                  <a:pt x="3166562" y="2558626"/>
                </a:lnTo>
                <a:lnTo>
                  <a:pt x="0" y="2558626"/>
                </a:lnTo>
                <a:lnTo>
                  <a:pt x="0" y="0"/>
                </a:lnTo>
                <a:close/>
              </a:path>
            </a:pathLst>
          </a:custGeom>
          <a:blipFill>
            <a:blip r:embed="rId6"/>
            <a:stretch>
              <a:fillRect l="-17" t="0" r="-17" b="0"/>
            </a:stretch>
          </a:blipFill>
        </p:spPr>
      </p:sp>
      <p:sp>
        <p:nvSpPr>
          <p:cNvPr name="Freeform 7" id="7"/>
          <p:cNvSpPr/>
          <p:nvPr/>
        </p:nvSpPr>
        <p:spPr>
          <a:xfrm flipH="false" flipV="false" rot="0">
            <a:off x="13608590" y="2521412"/>
            <a:ext cx="3166562" cy="2558626"/>
          </a:xfrm>
          <a:custGeom>
            <a:avLst/>
            <a:gdLst/>
            <a:ahLst/>
            <a:cxnLst/>
            <a:rect r="r" b="b" t="t" l="l"/>
            <a:pathLst>
              <a:path h="2558626" w="3166562">
                <a:moveTo>
                  <a:pt x="0" y="0"/>
                </a:moveTo>
                <a:lnTo>
                  <a:pt x="3166562" y="0"/>
                </a:lnTo>
                <a:lnTo>
                  <a:pt x="3166562" y="2558626"/>
                </a:lnTo>
                <a:lnTo>
                  <a:pt x="0" y="2558626"/>
                </a:lnTo>
                <a:lnTo>
                  <a:pt x="0" y="0"/>
                </a:lnTo>
                <a:close/>
              </a:path>
            </a:pathLst>
          </a:custGeom>
          <a:blipFill>
            <a:blip r:embed="rId7"/>
            <a:stretch>
              <a:fillRect l="-67" t="0" r="-67" b="0"/>
            </a:stretch>
          </a:blipFill>
        </p:spPr>
      </p:sp>
      <p:sp>
        <p:nvSpPr>
          <p:cNvPr name="Freeform 8" id="8"/>
          <p:cNvSpPr/>
          <p:nvPr/>
        </p:nvSpPr>
        <p:spPr>
          <a:xfrm flipH="false" flipV="false" rot="0">
            <a:off x="13458520" y="4940122"/>
            <a:ext cx="3166562" cy="2558625"/>
          </a:xfrm>
          <a:custGeom>
            <a:avLst/>
            <a:gdLst/>
            <a:ahLst/>
            <a:cxnLst/>
            <a:rect r="r" b="b" t="t" l="l"/>
            <a:pathLst>
              <a:path h="2558625" w="3166562">
                <a:moveTo>
                  <a:pt x="0" y="0"/>
                </a:moveTo>
                <a:lnTo>
                  <a:pt x="3166562" y="0"/>
                </a:lnTo>
                <a:lnTo>
                  <a:pt x="3166562" y="2558625"/>
                </a:lnTo>
                <a:lnTo>
                  <a:pt x="0" y="2558625"/>
                </a:lnTo>
                <a:lnTo>
                  <a:pt x="0" y="0"/>
                </a:lnTo>
                <a:close/>
              </a:path>
            </a:pathLst>
          </a:custGeom>
          <a:blipFill>
            <a:blip r:embed="rId8"/>
            <a:stretch>
              <a:fillRect l="0" t="-8" r="0" b="-8"/>
            </a:stretch>
          </a:blipFill>
        </p:spPr>
      </p:sp>
      <p:sp>
        <p:nvSpPr>
          <p:cNvPr name="Freeform 9" id="9"/>
          <p:cNvSpPr/>
          <p:nvPr/>
        </p:nvSpPr>
        <p:spPr>
          <a:xfrm flipH="false" flipV="false" rot="0">
            <a:off x="13386846" y="63465"/>
            <a:ext cx="3731186" cy="7597820"/>
          </a:xfrm>
          <a:custGeom>
            <a:avLst/>
            <a:gdLst/>
            <a:ahLst/>
            <a:cxnLst/>
            <a:rect r="r" b="b" t="t" l="l"/>
            <a:pathLst>
              <a:path h="7597820" w="3731186">
                <a:moveTo>
                  <a:pt x="0" y="0"/>
                </a:moveTo>
                <a:lnTo>
                  <a:pt x="3731186" y="0"/>
                </a:lnTo>
                <a:lnTo>
                  <a:pt x="3731186" y="7597819"/>
                </a:lnTo>
                <a:lnTo>
                  <a:pt x="0" y="7597819"/>
                </a:lnTo>
                <a:lnTo>
                  <a:pt x="0" y="0"/>
                </a:lnTo>
                <a:close/>
              </a:path>
            </a:pathLst>
          </a:custGeom>
          <a:blipFill>
            <a:blip r:embed="rId9"/>
            <a:stretch>
              <a:fillRect l="-10" t="0" r="-10" b="0"/>
            </a:stretch>
          </a:blipFill>
        </p:spPr>
      </p:sp>
      <p:sp>
        <p:nvSpPr>
          <p:cNvPr name="Freeform 10" id="10"/>
          <p:cNvSpPr/>
          <p:nvPr/>
        </p:nvSpPr>
        <p:spPr>
          <a:xfrm flipH="false" flipV="false" rot="0">
            <a:off x="9631764" y="5473771"/>
            <a:ext cx="4201169" cy="2931010"/>
          </a:xfrm>
          <a:custGeom>
            <a:avLst/>
            <a:gdLst/>
            <a:ahLst/>
            <a:cxnLst/>
            <a:rect r="r" b="b" t="t" l="l"/>
            <a:pathLst>
              <a:path h="2931010" w="4201169">
                <a:moveTo>
                  <a:pt x="0" y="0"/>
                </a:moveTo>
                <a:lnTo>
                  <a:pt x="4201169" y="0"/>
                </a:lnTo>
                <a:lnTo>
                  <a:pt x="4201169" y="2931010"/>
                </a:lnTo>
                <a:lnTo>
                  <a:pt x="0" y="2931010"/>
                </a:lnTo>
                <a:lnTo>
                  <a:pt x="0" y="0"/>
                </a:lnTo>
                <a:close/>
              </a:path>
            </a:pathLst>
          </a:custGeom>
          <a:blipFill>
            <a:blip r:embed="rId10"/>
            <a:stretch>
              <a:fillRect l="0" t="-13" r="0" b="-13"/>
            </a:stretch>
          </a:blipFill>
        </p:spPr>
      </p:sp>
      <p:sp>
        <p:nvSpPr>
          <p:cNvPr name="Freeform 11" id="11"/>
          <p:cNvSpPr/>
          <p:nvPr/>
        </p:nvSpPr>
        <p:spPr>
          <a:xfrm flipH="false" flipV="false" rot="0">
            <a:off x="9538110" y="5319103"/>
            <a:ext cx="4518897" cy="3701629"/>
          </a:xfrm>
          <a:custGeom>
            <a:avLst/>
            <a:gdLst/>
            <a:ahLst/>
            <a:cxnLst/>
            <a:rect r="r" b="b" t="t" l="l"/>
            <a:pathLst>
              <a:path h="3701629" w="4518897">
                <a:moveTo>
                  <a:pt x="0" y="0"/>
                </a:moveTo>
                <a:lnTo>
                  <a:pt x="4518897" y="0"/>
                </a:lnTo>
                <a:lnTo>
                  <a:pt x="4518897" y="3701628"/>
                </a:lnTo>
                <a:lnTo>
                  <a:pt x="0" y="3701628"/>
                </a:lnTo>
                <a:lnTo>
                  <a:pt x="0" y="0"/>
                </a:lnTo>
                <a:close/>
              </a:path>
            </a:pathLst>
          </a:custGeom>
          <a:blipFill>
            <a:blip r:embed="rId11"/>
            <a:stretch>
              <a:fillRect l="0" t="-16" r="0" b="-16"/>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5"/>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4"/>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280337" y="8429046"/>
            <a:ext cx="5860415" cy="586105"/>
          </a:xfrm>
          <a:custGeom>
            <a:avLst/>
            <a:gdLst/>
            <a:ahLst/>
            <a:cxnLst/>
            <a:rect r="r" b="b" t="t" l="l"/>
            <a:pathLst>
              <a:path h="586105" w="5860415">
                <a:moveTo>
                  <a:pt x="0" y="0"/>
                </a:moveTo>
                <a:lnTo>
                  <a:pt x="5860415" y="0"/>
                </a:lnTo>
                <a:lnTo>
                  <a:pt x="5860415" y="586106"/>
                </a:lnTo>
                <a:lnTo>
                  <a:pt x="0" y="5861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46" r="0" b="-46"/>
            </a:stretch>
          </a:blipFill>
        </p:spPr>
      </p:sp>
      <p:sp>
        <p:nvSpPr>
          <p:cNvPr name="Freeform 9" id="9"/>
          <p:cNvSpPr/>
          <p:nvPr/>
        </p:nvSpPr>
        <p:spPr>
          <a:xfrm flipH="false" flipV="false" rot="0">
            <a:off x="1108502" y="1146768"/>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9"/>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955130" y="1036204"/>
            <a:ext cx="2292737" cy="1358078"/>
          </a:xfrm>
          <a:custGeom>
            <a:avLst/>
            <a:gdLst/>
            <a:ahLst/>
            <a:cxnLst/>
            <a:rect r="r" b="b" t="t" l="l"/>
            <a:pathLst>
              <a:path h="1358078" w="2292737">
                <a:moveTo>
                  <a:pt x="0" y="0"/>
                </a:moveTo>
                <a:lnTo>
                  <a:pt x="2292737" y="0"/>
                </a:lnTo>
                <a:lnTo>
                  <a:pt x="2292737" y="1358078"/>
                </a:lnTo>
                <a:lnTo>
                  <a:pt x="0" y="1358078"/>
                </a:lnTo>
                <a:lnTo>
                  <a:pt x="0" y="0"/>
                </a:lnTo>
                <a:close/>
              </a:path>
            </a:pathLst>
          </a:custGeom>
          <a:blipFill>
            <a:blip r:embed="rId16"/>
            <a:stretch>
              <a:fillRect l="0" t="-1" r="0" b="-1"/>
            </a:stretch>
          </a:blipFill>
        </p:spPr>
      </p:sp>
      <p:grpSp>
        <p:nvGrpSpPr>
          <p:cNvPr name="Group 12" id="12"/>
          <p:cNvGrpSpPr/>
          <p:nvPr/>
        </p:nvGrpSpPr>
        <p:grpSpPr>
          <a:xfrm rot="0">
            <a:off x="14905600" y="986674"/>
            <a:ext cx="2392044" cy="1457324"/>
            <a:chOff x="0" y="0"/>
            <a:chExt cx="3189392" cy="1943099"/>
          </a:xfrm>
        </p:grpSpPr>
        <p:sp>
          <p:nvSpPr>
            <p:cNvPr name="Freeform 13" id="13"/>
            <p:cNvSpPr/>
            <p:nvPr/>
          </p:nvSpPr>
          <p:spPr>
            <a:xfrm flipH="false" flipV="false" rot="0">
              <a:off x="0" y="0"/>
              <a:ext cx="3188843" cy="1942719"/>
            </a:xfrm>
            <a:custGeom>
              <a:avLst/>
              <a:gdLst/>
              <a:ahLst/>
              <a:cxnLst/>
              <a:rect r="r" b="b" t="t" l="l"/>
              <a:pathLst>
                <a:path h="1942719" w="3188843">
                  <a:moveTo>
                    <a:pt x="101600" y="50800"/>
                  </a:moveTo>
                  <a:lnTo>
                    <a:pt x="101600" y="1891919"/>
                  </a:lnTo>
                  <a:lnTo>
                    <a:pt x="50800" y="1891919"/>
                  </a:lnTo>
                  <a:lnTo>
                    <a:pt x="50800" y="1841119"/>
                  </a:lnTo>
                  <a:lnTo>
                    <a:pt x="3138043" y="1841119"/>
                  </a:lnTo>
                  <a:lnTo>
                    <a:pt x="3138043" y="1891919"/>
                  </a:lnTo>
                  <a:lnTo>
                    <a:pt x="3087243" y="1891919"/>
                  </a:lnTo>
                  <a:lnTo>
                    <a:pt x="3087243" y="50800"/>
                  </a:lnTo>
                  <a:lnTo>
                    <a:pt x="3138043" y="50800"/>
                  </a:lnTo>
                  <a:lnTo>
                    <a:pt x="3138043" y="101600"/>
                  </a:lnTo>
                  <a:lnTo>
                    <a:pt x="50800" y="101600"/>
                  </a:lnTo>
                  <a:lnTo>
                    <a:pt x="50800" y="0"/>
                  </a:lnTo>
                  <a:lnTo>
                    <a:pt x="3138043" y="0"/>
                  </a:lnTo>
                  <a:cubicBezTo>
                    <a:pt x="3166110" y="0"/>
                    <a:pt x="3188843" y="22733"/>
                    <a:pt x="3188843" y="50800"/>
                  </a:cubicBezTo>
                  <a:lnTo>
                    <a:pt x="3188843" y="1891919"/>
                  </a:lnTo>
                  <a:cubicBezTo>
                    <a:pt x="3188843" y="1919986"/>
                    <a:pt x="3166110" y="1942719"/>
                    <a:pt x="3138043" y="1942719"/>
                  </a:cubicBezTo>
                  <a:lnTo>
                    <a:pt x="50800" y="1942719"/>
                  </a:lnTo>
                  <a:cubicBezTo>
                    <a:pt x="22733" y="1942719"/>
                    <a:pt x="0" y="1919986"/>
                    <a:pt x="0" y="1891919"/>
                  </a:cubicBezTo>
                  <a:lnTo>
                    <a:pt x="0" y="50800"/>
                  </a:lnTo>
                  <a:close/>
                </a:path>
              </a:pathLst>
            </a:custGeom>
            <a:solidFill>
              <a:srgbClr val="000000"/>
            </a:solidFill>
          </p:spPr>
        </p:sp>
      </p:grpSp>
      <p:sp>
        <p:nvSpPr>
          <p:cNvPr name="TextBox 14" id="14"/>
          <p:cNvSpPr txBox="true"/>
          <p:nvPr/>
        </p:nvSpPr>
        <p:spPr>
          <a:xfrm rot="0">
            <a:off x="9672070" y="2962271"/>
            <a:ext cx="7025640" cy="6296029"/>
          </a:xfrm>
          <a:prstGeom prst="rect">
            <a:avLst/>
          </a:prstGeom>
        </p:spPr>
        <p:txBody>
          <a:bodyPr anchor="t" rtlCol="false" tIns="0" lIns="0" bIns="0" rIns="0">
            <a:spAutoFit/>
          </a:bodyPr>
          <a:lstStyle/>
          <a:p>
            <a:pPr algn="l" marL="314325" indent="-157162" lvl="1">
              <a:lnSpc>
                <a:spcPts val="3449"/>
              </a:lnSpc>
              <a:buFont typeface="Arial"/>
              <a:buChar char="•"/>
            </a:pPr>
            <a:r>
              <a:rPr lang="en-US" sz="2499" spc="23">
                <a:solidFill>
                  <a:srgbClr val="443324"/>
                </a:solidFill>
                <a:latin typeface="Now"/>
              </a:rPr>
              <a:t>Present the whole democratic “scope” from the local levels to the highest (EU). And show the young people how their voices can be heard.</a:t>
            </a:r>
          </a:p>
          <a:p>
            <a:pPr algn="l" marL="314325" indent="-157162" lvl="1">
              <a:lnSpc>
                <a:spcPts val="2999"/>
              </a:lnSpc>
            </a:pPr>
          </a:p>
          <a:p>
            <a:pPr algn="l" marL="314325" indent="-157162" lvl="1">
              <a:lnSpc>
                <a:spcPts val="3449"/>
              </a:lnSpc>
              <a:buFont typeface="Arial"/>
              <a:buChar char="•"/>
            </a:pPr>
            <a:r>
              <a:rPr lang="en-US" sz="2499" spc="23">
                <a:solidFill>
                  <a:srgbClr val="443324"/>
                </a:solidFill>
                <a:latin typeface="Now"/>
              </a:rPr>
              <a:t>Speed dating with the local elected representatives visit of the city hall “room of deliberation” explanation and role play of vote system</a:t>
            </a:r>
          </a:p>
          <a:p>
            <a:pPr algn="l" marL="314325" indent="-157162" lvl="1">
              <a:lnSpc>
                <a:spcPts val="2999"/>
              </a:lnSpc>
            </a:pPr>
          </a:p>
          <a:p>
            <a:pPr algn="l" marL="314325" indent="-157162" lvl="1">
              <a:lnSpc>
                <a:spcPts val="3449"/>
              </a:lnSpc>
              <a:buFont typeface="Arial"/>
              <a:buChar char="•"/>
            </a:pPr>
            <a:r>
              <a:rPr lang="en-US" sz="2499" spc="23">
                <a:solidFill>
                  <a:srgbClr val="443324"/>
                </a:solidFill>
                <a:latin typeface="Now"/>
              </a:rPr>
              <a:t>They were interested in the local levels but as we didn’t have an EU elected representative, Europe felt still very distant to them, they didn’t catch the relevancy of it.</a:t>
            </a:r>
          </a:p>
        </p:txBody>
      </p:sp>
      <p:sp>
        <p:nvSpPr>
          <p:cNvPr name="TextBox 15" id="15"/>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#1</a:t>
            </a:r>
          </a:p>
        </p:txBody>
      </p:sp>
      <p:sp>
        <p:nvSpPr>
          <p:cNvPr name="TextBox 16" id="16"/>
          <p:cNvSpPr txBox="true"/>
          <p:nvPr/>
        </p:nvSpPr>
        <p:spPr>
          <a:xfrm rot="-232762">
            <a:off x="1084887" y="6599919"/>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CONNECTING EU WITH YOUTH</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8325874"/>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2"/>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19" r="0" b="-19"/>
            </a:stretch>
          </a:blipFill>
        </p:spPr>
      </p:sp>
      <p:sp>
        <p:nvSpPr>
          <p:cNvPr name="Freeform 9" id="9"/>
          <p:cNvSpPr/>
          <p:nvPr/>
        </p:nvSpPr>
        <p:spPr>
          <a:xfrm flipH="false" flipV="false" rot="0">
            <a:off x="1108502" y="1146769"/>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1" id="11"/>
          <p:cNvGrpSpPr/>
          <p:nvPr/>
        </p:nvGrpSpPr>
        <p:grpSpPr>
          <a:xfrm rot="0">
            <a:off x="14697278" y="1130050"/>
            <a:ext cx="2550795" cy="560070"/>
            <a:chOff x="0" y="0"/>
            <a:chExt cx="3401060" cy="746760"/>
          </a:xfrm>
        </p:grpSpPr>
        <p:sp>
          <p:nvSpPr>
            <p:cNvPr name="Freeform 12" id="12"/>
            <p:cNvSpPr/>
            <p:nvPr/>
          </p:nvSpPr>
          <p:spPr>
            <a:xfrm flipH="false" flipV="false" rot="0">
              <a:off x="0" y="0"/>
              <a:ext cx="3400806" cy="746760"/>
            </a:xfrm>
            <a:custGeom>
              <a:avLst/>
              <a:gdLst/>
              <a:ahLst/>
              <a:cxnLst/>
              <a:rect r="r" b="b" t="t" l="l"/>
              <a:pathLst>
                <a:path h="746760" w="3400806">
                  <a:moveTo>
                    <a:pt x="0" y="0"/>
                  </a:moveTo>
                  <a:lnTo>
                    <a:pt x="3400806" y="0"/>
                  </a:lnTo>
                  <a:lnTo>
                    <a:pt x="3400806" y="746760"/>
                  </a:lnTo>
                  <a:lnTo>
                    <a:pt x="0" y="746760"/>
                  </a:lnTo>
                  <a:lnTo>
                    <a:pt x="0" y="0"/>
                  </a:lnTo>
                  <a:close/>
                </a:path>
              </a:pathLst>
            </a:custGeom>
            <a:solidFill>
              <a:srgbClr val="000000"/>
            </a:solidFill>
          </p:spPr>
        </p:sp>
      </p:grpSp>
      <p:grpSp>
        <p:nvGrpSpPr>
          <p:cNvPr name="Group 13" id="13"/>
          <p:cNvGrpSpPr/>
          <p:nvPr/>
        </p:nvGrpSpPr>
        <p:grpSpPr>
          <a:xfrm rot="0">
            <a:off x="14697278" y="1690120"/>
            <a:ext cx="2550795" cy="571500"/>
            <a:chOff x="0" y="0"/>
            <a:chExt cx="3401060" cy="762000"/>
          </a:xfrm>
        </p:grpSpPr>
        <p:sp>
          <p:nvSpPr>
            <p:cNvPr name="Freeform 14" id="14"/>
            <p:cNvSpPr/>
            <p:nvPr/>
          </p:nvSpPr>
          <p:spPr>
            <a:xfrm flipH="false" flipV="false" rot="0">
              <a:off x="0" y="0"/>
              <a:ext cx="3400806" cy="762000"/>
            </a:xfrm>
            <a:custGeom>
              <a:avLst/>
              <a:gdLst/>
              <a:ahLst/>
              <a:cxnLst/>
              <a:rect r="r" b="b" t="t" l="l"/>
              <a:pathLst>
                <a:path h="762000" w="3400806">
                  <a:moveTo>
                    <a:pt x="0" y="762000"/>
                  </a:moveTo>
                  <a:lnTo>
                    <a:pt x="0" y="0"/>
                  </a:lnTo>
                  <a:lnTo>
                    <a:pt x="3400806" y="0"/>
                  </a:lnTo>
                  <a:lnTo>
                    <a:pt x="3400806" y="762000"/>
                  </a:lnTo>
                  <a:lnTo>
                    <a:pt x="0" y="762000"/>
                  </a:lnTo>
                  <a:close/>
                </a:path>
              </a:pathLst>
            </a:custGeom>
            <a:solidFill>
              <a:srgbClr val="FFFFFF"/>
            </a:solidFill>
          </p:spPr>
        </p:sp>
      </p:grpSp>
      <p:grpSp>
        <p:nvGrpSpPr>
          <p:cNvPr name="Group 15" id="15"/>
          <p:cNvGrpSpPr/>
          <p:nvPr/>
        </p:nvGrpSpPr>
        <p:grpSpPr>
          <a:xfrm rot="0">
            <a:off x="14697278" y="2261620"/>
            <a:ext cx="2550795" cy="560705"/>
            <a:chOff x="0" y="0"/>
            <a:chExt cx="3401060" cy="747607"/>
          </a:xfrm>
        </p:grpSpPr>
        <p:sp>
          <p:nvSpPr>
            <p:cNvPr name="Freeform 16" id="16"/>
            <p:cNvSpPr/>
            <p:nvPr/>
          </p:nvSpPr>
          <p:spPr>
            <a:xfrm flipH="false" flipV="false" rot="0">
              <a:off x="0" y="0"/>
              <a:ext cx="3400806" cy="746887"/>
            </a:xfrm>
            <a:custGeom>
              <a:avLst/>
              <a:gdLst/>
              <a:ahLst/>
              <a:cxnLst/>
              <a:rect r="r" b="b" t="t" l="l"/>
              <a:pathLst>
                <a:path h="746887" w="3400806">
                  <a:moveTo>
                    <a:pt x="0" y="0"/>
                  </a:moveTo>
                  <a:lnTo>
                    <a:pt x="3400806" y="0"/>
                  </a:lnTo>
                  <a:lnTo>
                    <a:pt x="3400806" y="746887"/>
                  </a:lnTo>
                  <a:lnTo>
                    <a:pt x="0" y="746887"/>
                  </a:lnTo>
                  <a:lnTo>
                    <a:pt x="0" y="0"/>
                  </a:lnTo>
                  <a:close/>
                </a:path>
              </a:pathLst>
            </a:custGeom>
            <a:solidFill>
              <a:srgbClr val="00793C"/>
            </a:solidFill>
          </p:spPr>
        </p:sp>
      </p:grpSp>
      <p:grpSp>
        <p:nvGrpSpPr>
          <p:cNvPr name="Group 17" id="17"/>
          <p:cNvGrpSpPr/>
          <p:nvPr/>
        </p:nvGrpSpPr>
        <p:grpSpPr>
          <a:xfrm rot="0">
            <a:off x="14697278" y="1130050"/>
            <a:ext cx="1274445" cy="1692275"/>
            <a:chOff x="0" y="0"/>
            <a:chExt cx="1699260" cy="2256367"/>
          </a:xfrm>
        </p:grpSpPr>
        <p:sp>
          <p:nvSpPr>
            <p:cNvPr name="Freeform 18" id="18"/>
            <p:cNvSpPr/>
            <p:nvPr/>
          </p:nvSpPr>
          <p:spPr>
            <a:xfrm flipH="false" flipV="false" rot="0">
              <a:off x="0" y="0"/>
              <a:ext cx="1699260" cy="2255647"/>
            </a:xfrm>
            <a:custGeom>
              <a:avLst/>
              <a:gdLst/>
              <a:ahLst/>
              <a:cxnLst/>
              <a:rect r="r" b="b" t="t" l="l"/>
              <a:pathLst>
                <a:path h="2255647" w="1699260">
                  <a:moveTo>
                    <a:pt x="8509" y="2255647"/>
                  </a:moveTo>
                  <a:lnTo>
                    <a:pt x="0" y="2255647"/>
                  </a:lnTo>
                  <a:lnTo>
                    <a:pt x="0" y="0"/>
                  </a:lnTo>
                  <a:lnTo>
                    <a:pt x="8636" y="0"/>
                  </a:lnTo>
                  <a:lnTo>
                    <a:pt x="1699260" y="1127760"/>
                  </a:lnTo>
                  <a:lnTo>
                    <a:pt x="8509" y="2255647"/>
                  </a:lnTo>
                  <a:close/>
                </a:path>
              </a:pathLst>
            </a:custGeom>
            <a:solidFill>
              <a:srgbClr val="CD1125"/>
            </a:solidFill>
          </p:spPr>
        </p:sp>
      </p:grpSp>
      <p:sp>
        <p:nvSpPr>
          <p:cNvPr name="Freeform 19" id="19"/>
          <p:cNvSpPr/>
          <p:nvPr/>
        </p:nvSpPr>
        <p:spPr>
          <a:xfrm flipH="false" flipV="false" rot="0">
            <a:off x="15001883" y="1844596"/>
            <a:ext cx="183593" cy="238994"/>
          </a:xfrm>
          <a:custGeom>
            <a:avLst/>
            <a:gdLst/>
            <a:ahLst/>
            <a:cxnLst/>
            <a:rect r="r" b="b" t="t" l="l"/>
            <a:pathLst>
              <a:path h="238994" w="183593">
                <a:moveTo>
                  <a:pt x="0" y="0"/>
                </a:moveTo>
                <a:lnTo>
                  <a:pt x="183593" y="0"/>
                </a:lnTo>
                <a:lnTo>
                  <a:pt x="183593" y="238994"/>
                </a:lnTo>
                <a:lnTo>
                  <a:pt x="0" y="238994"/>
                </a:lnTo>
                <a:lnTo>
                  <a:pt x="0" y="0"/>
                </a:lnTo>
                <a:close/>
              </a:path>
            </a:pathLst>
          </a:custGeom>
          <a:blipFill>
            <a:blip r:embed="rId16"/>
            <a:stretch>
              <a:fillRect l="-768" t="0" r="-768" b="0"/>
            </a:stretch>
          </a:blipFill>
        </p:spPr>
      </p:sp>
      <p:grpSp>
        <p:nvGrpSpPr>
          <p:cNvPr name="Group 20" id="20"/>
          <p:cNvGrpSpPr/>
          <p:nvPr/>
        </p:nvGrpSpPr>
        <p:grpSpPr>
          <a:xfrm rot="0">
            <a:off x="14647747" y="1080520"/>
            <a:ext cx="2649854" cy="1790699"/>
            <a:chOff x="0" y="0"/>
            <a:chExt cx="3533139" cy="2387599"/>
          </a:xfrm>
        </p:grpSpPr>
        <p:sp>
          <p:nvSpPr>
            <p:cNvPr name="Freeform 21" id="21"/>
            <p:cNvSpPr/>
            <p:nvPr/>
          </p:nvSpPr>
          <p:spPr>
            <a:xfrm flipH="false" flipV="false" rot="0">
              <a:off x="0" y="0"/>
              <a:ext cx="3532759" cy="2387600"/>
            </a:xfrm>
            <a:custGeom>
              <a:avLst/>
              <a:gdLst/>
              <a:ahLst/>
              <a:cxnLst/>
              <a:rect r="r" b="b" t="t" l="l"/>
              <a:pathLst>
                <a:path h="2387600" w="3532759">
                  <a:moveTo>
                    <a:pt x="101600" y="50800"/>
                  </a:moveTo>
                  <a:lnTo>
                    <a:pt x="101600" y="2336800"/>
                  </a:lnTo>
                  <a:lnTo>
                    <a:pt x="50800" y="2336800"/>
                  </a:lnTo>
                  <a:lnTo>
                    <a:pt x="50800" y="2286000"/>
                  </a:lnTo>
                  <a:lnTo>
                    <a:pt x="3481959" y="2286000"/>
                  </a:lnTo>
                  <a:lnTo>
                    <a:pt x="3481959" y="2336800"/>
                  </a:lnTo>
                  <a:lnTo>
                    <a:pt x="3431159" y="2336800"/>
                  </a:lnTo>
                  <a:lnTo>
                    <a:pt x="3431159" y="50800"/>
                  </a:lnTo>
                  <a:lnTo>
                    <a:pt x="3481959" y="50800"/>
                  </a:lnTo>
                  <a:lnTo>
                    <a:pt x="3481959" y="101600"/>
                  </a:lnTo>
                  <a:lnTo>
                    <a:pt x="50800" y="101600"/>
                  </a:lnTo>
                  <a:lnTo>
                    <a:pt x="50800" y="0"/>
                  </a:lnTo>
                  <a:lnTo>
                    <a:pt x="3481959" y="0"/>
                  </a:lnTo>
                  <a:cubicBezTo>
                    <a:pt x="3510026" y="0"/>
                    <a:pt x="3532759" y="22733"/>
                    <a:pt x="3532759" y="50800"/>
                  </a:cubicBezTo>
                  <a:lnTo>
                    <a:pt x="3532759" y="2336800"/>
                  </a:lnTo>
                  <a:cubicBezTo>
                    <a:pt x="3532759" y="2364867"/>
                    <a:pt x="3510026" y="2387600"/>
                    <a:pt x="3481959" y="2387600"/>
                  </a:cubicBezTo>
                  <a:lnTo>
                    <a:pt x="50800" y="2387600"/>
                  </a:lnTo>
                  <a:cubicBezTo>
                    <a:pt x="22733" y="2387600"/>
                    <a:pt x="0" y="2364867"/>
                    <a:pt x="0" y="2336800"/>
                  </a:cubicBezTo>
                  <a:lnTo>
                    <a:pt x="0" y="50800"/>
                  </a:lnTo>
                  <a:close/>
                </a:path>
              </a:pathLst>
            </a:custGeom>
            <a:solidFill>
              <a:srgbClr val="000000"/>
            </a:solidFill>
          </p:spPr>
        </p:sp>
      </p:grpSp>
      <p:sp>
        <p:nvSpPr>
          <p:cNvPr name="TextBox 22" id="22"/>
          <p:cNvSpPr txBox="true"/>
          <p:nvPr/>
        </p:nvSpPr>
        <p:spPr>
          <a:xfrm rot="0">
            <a:off x="9772008" y="3543993"/>
            <a:ext cx="6982459" cy="5705475"/>
          </a:xfrm>
          <a:prstGeom prst="rect">
            <a:avLst/>
          </a:prstGeom>
        </p:spPr>
        <p:txBody>
          <a:bodyPr anchor="t" rtlCol="false" tIns="0" lIns="0" bIns="0" rIns="0">
            <a:spAutoFit/>
          </a:bodyPr>
          <a:lstStyle/>
          <a:p>
            <a:pPr algn="l">
              <a:lnSpc>
                <a:spcPts val="2999"/>
              </a:lnSpc>
            </a:pPr>
            <a:r>
              <a:rPr lang="en-US" sz="2499" spc="118">
                <a:solidFill>
                  <a:srgbClr val="443324"/>
                </a:solidFill>
                <a:latin typeface="Now"/>
              </a:rPr>
              <a:t>It was very successful project.</a:t>
            </a:r>
          </a:p>
          <a:p>
            <a:pPr algn="l">
              <a:lnSpc>
                <a:spcPts val="3449"/>
              </a:lnSpc>
            </a:pPr>
            <a:r>
              <a:rPr lang="en-US" sz="2499" spc="13">
                <a:solidFill>
                  <a:srgbClr val="443324"/>
                </a:solidFill>
                <a:latin typeface="Now"/>
              </a:rPr>
              <a:t>The project scale up to include additional community.</a:t>
            </a:r>
          </a:p>
          <a:p>
            <a:pPr algn="l">
              <a:lnSpc>
                <a:spcPts val="2999"/>
              </a:lnSpc>
            </a:pPr>
          </a:p>
          <a:p>
            <a:pPr algn="l">
              <a:lnSpc>
                <a:spcPts val="3449"/>
              </a:lnSpc>
            </a:pPr>
            <a:r>
              <a:rPr lang="en-US" sz="2499" spc="23">
                <a:solidFill>
                  <a:srgbClr val="443324"/>
                </a:solidFill>
                <a:latin typeface="Now"/>
              </a:rPr>
              <a:t>The project -connect- the theory with practices with parents involvement</a:t>
            </a:r>
          </a:p>
          <a:p>
            <a:pPr algn="l">
              <a:lnSpc>
                <a:spcPts val="3449"/>
              </a:lnSpc>
            </a:pPr>
            <a:r>
              <a:rPr lang="en-US" sz="2499" spc="23">
                <a:solidFill>
                  <a:srgbClr val="443324"/>
                </a:solidFill>
                <a:latin typeface="Now"/>
              </a:rPr>
              <a:t>Different –sectors one part- private … &amp; NGO’s Unify the meaning of jimelor equal &amp; the woman &amp; girls involvement on STEAM sector and what is the GBV &amp; how we can create enable environment.</a:t>
            </a:r>
          </a:p>
          <a:p>
            <a:pPr algn="l">
              <a:lnSpc>
                <a:spcPts val="2999"/>
              </a:lnSpc>
            </a:pPr>
          </a:p>
          <a:p>
            <a:pPr algn="l">
              <a:lnSpc>
                <a:spcPts val="2999"/>
              </a:lnSpc>
            </a:pPr>
            <a:r>
              <a:rPr lang="en-US" sz="2499" spc="83">
                <a:solidFill>
                  <a:srgbClr val="443324"/>
                </a:solidFill>
                <a:latin typeface="Now"/>
              </a:rPr>
              <a:t>Sure, interconcept</a:t>
            </a:r>
          </a:p>
          <a:p>
            <a:pPr algn="l">
              <a:lnSpc>
                <a:spcPts val="2999"/>
              </a:lnSpc>
            </a:pPr>
            <a:r>
              <a:rPr lang="en-US" sz="2499" spc="23">
                <a:solidFill>
                  <a:srgbClr val="443324"/>
                </a:solidFill>
                <a:latin typeface="Now"/>
              </a:rPr>
              <a:t>Gender in particular rural areas</a:t>
            </a:r>
          </a:p>
        </p:txBody>
      </p:sp>
      <p:sp>
        <p:nvSpPr>
          <p:cNvPr name="TextBox 23" id="2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#2</a:t>
            </a:r>
          </a:p>
        </p:txBody>
      </p:sp>
      <p:sp>
        <p:nvSpPr>
          <p:cNvPr name="TextBox 24" id="24"/>
          <p:cNvSpPr txBox="true"/>
          <p:nvPr/>
        </p:nvSpPr>
        <p:spPr>
          <a:xfrm rot="-232762">
            <a:off x="1582707" y="6599917"/>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EQUALITY OF</a:t>
            </a:r>
          </a:p>
          <a:p>
            <a:pPr>
              <a:lnSpc>
                <a:spcPts val="7133"/>
              </a:lnSpc>
            </a:pPr>
            <a:r>
              <a:rPr lang="en-US" sz="6484">
                <a:solidFill>
                  <a:srgbClr val="443324"/>
                </a:solidFill>
                <a:latin typeface="Bryndan Write Bold"/>
              </a:rPr>
              <a:t>All Genders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4"/>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8325874"/>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105" r="0" b="-105"/>
            </a:stretch>
          </a:blipFill>
        </p:spPr>
      </p:sp>
      <p:sp>
        <p:nvSpPr>
          <p:cNvPr name="Freeform 9" id="9"/>
          <p:cNvSpPr/>
          <p:nvPr/>
        </p:nvSpPr>
        <p:spPr>
          <a:xfrm flipH="false" flipV="false" rot="0">
            <a:off x="1108502" y="1146768"/>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472745" y="1010656"/>
            <a:ext cx="2628012" cy="1468256"/>
          </a:xfrm>
          <a:custGeom>
            <a:avLst/>
            <a:gdLst/>
            <a:ahLst/>
            <a:cxnLst/>
            <a:rect r="r" b="b" t="t" l="l"/>
            <a:pathLst>
              <a:path h="1468256" w="2628012">
                <a:moveTo>
                  <a:pt x="0" y="0"/>
                </a:moveTo>
                <a:lnTo>
                  <a:pt x="2628012" y="0"/>
                </a:lnTo>
                <a:lnTo>
                  <a:pt x="2628012" y="1468256"/>
                </a:lnTo>
                <a:lnTo>
                  <a:pt x="0" y="1468256"/>
                </a:lnTo>
                <a:lnTo>
                  <a:pt x="0" y="0"/>
                </a:lnTo>
                <a:close/>
              </a:path>
            </a:pathLst>
          </a:custGeom>
          <a:blipFill>
            <a:blip r:embed="rId16"/>
            <a:stretch>
              <a:fillRect l="-196" t="0" r="-196" b="0"/>
            </a:stretch>
          </a:blipFill>
        </p:spPr>
      </p:sp>
      <p:sp>
        <p:nvSpPr>
          <p:cNvPr name="TextBox 12" id="12"/>
          <p:cNvSpPr txBox="true"/>
          <p:nvPr/>
        </p:nvSpPr>
        <p:spPr>
          <a:xfrm rot="0">
            <a:off x="9772008" y="3057519"/>
            <a:ext cx="6875145" cy="6838954"/>
          </a:xfrm>
          <a:prstGeom prst="rect">
            <a:avLst/>
          </a:prstGeom>
        </p:spPr>
        <p:txBody>
          <a:bodyPr anchor="t" rtlCol="false" tIns="0" lIns="0" bIns="0" rIns="0">
            <a:spAutoFit/>
          </a:bodyPr>
          <a:lstStyle/>
          <a:p>
            <a:pPr algn="l">
              <a:lnSpc>
                <a:spcPts val="3449"/>
              </a:lnSpc>
            </a:pPr>
            <a:r>
              <a:rPr lang="en-US" sz="2499" spc="23">
                <a:solidFill>
                  <a:srgbClr val="443324"/>
                </a:solidFill>
                <a:latin typeface="Now"/>
              </a:rPr>
              <a:t>The project is supervised by Tej association and funded by jossour programme. The goals of the project is sensitize youth people about the importance of helping children with disabilities, also it includes many activities. The most important is excursion with children with disabilities led by the supervision of a group of youth people such as positive conduct.</a:t>
            </a:r>
          </a:p>
          <a:p>
            <a:pPr algn="l">
              <a:lnSpc>
                <a:spcPts val="3449"/>
              </a:lnSpc>
            </a:pPr>
            <a:r>
              <a:rPr lang="en-US" sz="2499" spc="23">
                <a:solidFill>
                  <a:srgbClr val="443324"/>
                </a:solidFill>
                <a:latin typeface="Now"/>
              </a:rPr>
              <a:t>Also training courses such as positive conduct for conflicts and self-affirmation. At the end of the project, a youth form was organized in which 60 young people from various civil society. Topic of form was youth participation in helping children with disabilities.</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#3</a:t>
            </a:r>
          </a:p>
        </p:txBody>
      </p:sp>
      <p:sp>
        <p:nvSpPr>
          <p:cNvPr name="TextBox 14" id="14"/>
          <p:cNvSpPr txBox="true"/>
          <p:nvPr/>
        </p:nvSpPr>
        <p:spPr>
          <a:xfrm rot="-232762">
            <a:off x="2501810" y="6498210"/>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INCLUSIVE SOCIETIES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3"/>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5"/>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4"/>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8325874"/>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195" r="0" b="-195"/>
            </a:stretch>
          </a:blipFill>
        </p:spPr>
      </p:sp>
      <p:sp>
        <p:nvSpPr>
          <p:cNvPr name="Freeform 9" id="9"/>
          <p:cNvSpPr/>
          <p:nvPr/>
        </p:nvSpPr>
        <p:spPr>
          <a:xfrm flipH="false" flipV="false" rot="0">
            <a:off x="1108502" y="1146768"/>
            <a:ext cx="6341034" cy="5038290"/>
          </a:xfrm>
          <a:custGeom>
            <a:avLst/>
            <a:gdLst/>
            <a:ahLst/>
            <a:cxnLst/>
            <a:rect r="r" b="b" t="t" l="l"/>
            <a:pathLst>
              <a:path h="5038290" w="6341034">
                <a:moveTo>
                  <a:pt x="0" y="0"/>
                </a:moveTo>
                <a:lnTo>
                  <a:pt x="6341034" y="0"/>
                </a:lnTo>
                <a:lnTo>
                  <a:pt x="6341034" y="5038290"/>
                </a:lnTo>
                <a:lnTo>
                  <a:pt x="0" y="5038290"/>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386602" y="1133204"/>
            <a:ext cx="2583714" cy="1541084"/>
          </a:xfrm>
          <a:custGeom>
            <a:avLst/>
            <a:gdLst/>
            <a:ahLst/>
            <a:cxnLst/>
            <a:rect r="r" b="b" t="t" l="l"/>
            <a:pathLst>
              <a:path h="1541084" w="2583714">
                <a:moveTo>
                  <a:pt x="0" y="0"/>
                </a:moveTo>
                <a:lnTo>
                  <a:pt x="2583714" y="0"/>
                </a:lnTo>
                <a:lnTo>
                  <a:pt x="2583714" y="1541084"/>
                </a:lnTo>
                <a:lnTo>
                  <a:pt x="0" y="1541084"/>
                </a:lnTo>
                <a:lnTo>
                  <a:pt x="0" y="0"/>
                </a:lnTo>
                <a:close/>
              </a:path>
            </a:pathLst>
          </a:custGeom>
          <a:blipFill>
            <a:blip r:embed="rId16"/>
            <a:stretch>
              <a:fillRect l="0" t="-155" r="0" b="-155"/>
            </a:stretch>
          </a:blipFill>
        </p:spPr>
      </p:sp>
      <p:grpSp>
        <p:nvGrpSpPr>
          <p:cNvPr name="Group 12" id="12"/>
          <p:cNvGrpSpPr/>
          <p:nvPr/>
        </p:nvGrpSpPr>
        <p:grpSpPr>
          <a:xfrm rot="0">
            <a:off x="14337072" y="1083674"/>
            <a:ext cx="2682874" cy="1640204"/>
            <a:chOff x="0" y="0"/>
            <a:chExt cx="3577165" cy="2186939"/>
          </a:xfrm>
        </p:grpSpPr>
        <p:sp>
          <p:nvSpPr>
            <p:cNvPr name="Freeform 13" id="13"/>
            <p:cNvSpPr/>
            <p:nvPr/>
          </p:nvSpPr>
          <p:spPr>
            <a:xfrm flipH="false" flipV="false" rot="0">
              <a:off x="0" y="0"/>
              <a:ext cx="3576828" cy="2186813"/>
            </a:xfrm>
            <a:custGeom>
              <a:avLst/>
              <a:gdLst/>
              <a:ahLst/>
              <a:cxnLst/>
              <a:rect r="r" b="b" t="t" l="l"/>
              <a:pathLst>
                <a:path h="2186813" w="3576828">
                  <a:moveTo>
                    <a:pt x="101600" y="50800"/>
                  </a:moveTo>
                  <a:lnTo>
                    <a:pt x="101600" y="2136013"/>
                  </a:lnTo>
                  <a:lnTo>
                    <a:pt x="50800" y="2136013"/>
                  </a:lnTo>
                  <a:lnTo>
                    <a:pt x="50800" y="2085213"/>
                  </a:lnTo>
                  <a:lnTo>
                    <a:pt x="3526028" y="2085213"/>
                  </a:lnTo>
                  <a:lnTo>
                    <a:pt x="3526028" y="2136013"/>
                  </a:lnTo>
                  <a:lnTo>
                    <a:pt x="3475228" y="2136013"/>
                  </a:lnTo>
                  <a:lnTo>
                    <a:pt x="3475228" y="50800"/>
                  </a:lnTo>
                  <a:lnTo>
                    <a:pt x="3526028" y="50800"/>
                  </a:lnTo>
                  <a:lnTo>
                    <a:pt x="3526028" y="101600"/>
                  </a:lnTo>
                  <a:lnTo>
                    <a:pt x="50800" y="101600"/>
                  </a:lnTo>
                  <a:lnTo>
                    <a:pt x="50800" y="0"/>
                  </a:lnTo>
                  <a:lnTo>
                    <a:pt x="3526028" y="0"/>
                  </a:lnTo>
                  <a:cubicBezTo>
                    <a:pt x="3554095" y="0"/>
                    <a:pt x="3576828" y="22733"/>
                    <a:pt x="3576828" y="50800"/>
                  </a:cubicBezTo>
                  <a:lnTo>
                    <a:pt x="3576828" y="2136013"/>
                  </a:lnTo>
                  <a:cubicBezTo>
                    <a:pt x="3576828" y="2164080"/>
                    <a:pt x="3554095" y="2186813"/>
                    <a:pt x="3526028" y="2186813"/>
                  </a:cubicBezTo>
                  <a:lnTo>
                    <a:pt x="50800" y="2186813"/>
                  </a:lnTo>
                  <a:cubicBezTo>
                    <a:pt x="22733" y="2186813"/>
                    <a:pt x="0" y="2164080"/>
                    <a:pt x="0" y="2136013"/>
                  </a:cubicBezTo>
                  <a:lnTo>
                    <a:pt x="0" y="50800"/>
                  </a:lnTo>
                  <a:close/>
                </a:path>
              </a:pathLst>
            </a:custGeom>
            <a:solidFill>
              <a:srgbClr val="000000"/>
            </a:solidFill>
          </p:spPr>
        </p:sp>
      </p:grpSp>
      <p:sp>
        <p:nvSpPr>
          <p:cNvPr name="TextBox 14" id="14"/>
          <p:cNvSpPr txBox="true"/>
          <p:nvPr/>
        </p:nvSpPr>
        <p:spPr>
          <a:xfrm rot="0">
            <a:off x="9772008" y="5484076"/>
            <a:ext cx="6673850" cy="2847977"/>
          </a:xfrm>
          <a:prstGeom prst="rect">
            <a:avLst/>
          </a:prstGeom>
        </p:spPr>
        <p:txBody>
          <a:bodyPr anchor="t" rtlCol="false" tIns="0" lIns="0" bIns="0" rIns="0">
            <a:spAutoFit/>
          </a:bodyPr>
          <a:lstStyle/>
          <a:p>
            <a:pPr algn="l" marL="313690" indent="-156845" lvl="1">
              <a:lnSpc>
                <a:spcPts val="2999"/>
              </a:lnSpc>
              <a:buFont typeface="Arial"/>
              <a:buChar char="•"/>
            </a:pPr>
            <a:r>
              <a:rPr lang="en-US" sz="2499" spc="73">
                <a:solidFill>
                  <a:srgbClr val="443324"/>
                </a:solidFill>
                <a:latin typeface="Now"/>
              </a:rPr>
              <a:t>Inclusive decision-making, creative workshops.</a:t>
            </a:r>
          </a:p>
          <a:p>
            <a:pPr algn="l" marL="314325" indent="-157162" lvl="1">
              <a:lnSpc>
                <a:spcPts val="3449"/>
              </a:lnSpc>
              <a:buFont typeface="Arial"/>
              <a:buChar char="•"/>
            </a:pPr>
            <a:r>
              <a:rPr lang="en-US" sz="2499" spc="23">
                <a:solidFill>
                  <a:srgbClr val="443324"/>
                </a:solidFill>
                <a:latin typeface="Now"/>
              </a:rPr>
              <a:t>Empower young people by giving them a platform to voice their opinions and lead community projects.</a:t>
            </a:r>
          </a:p>
          <a:p>
            <a:pPr algn="l" marL="314325" indent="-157162" lvl="1">
              <a:lnSpc>
                <a:spcPts val="3449"/>
              </a:lnSpc>
              <a:buFont typeface="Arial"/>
              <a:buChar char="•"/>
            </a:pPr>
            <a:r>
              <a:rPr lang="en-US" sz="2499" spc="78">
                <a:solidFill>
                  <a:srgbClr val="443324"/>
                </a:solidFill>
                <a:latin typeface="Now"/>
              </a:rPr>
              <a:t>Increased engagement, skill development, positive impart</a:t>
            </a:r>
          </a:p>
        </p:txBody>
      </p:sp>
      <p:sp>
        <p:nvSpPr>
          <p:cNvPr name="TextBox 15" id="15"/>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#4</a:t>
            </a:r>
          </a:p>
        </p:txBody>
      </p:sp>
      <p:sp>
        <p:nvSpPr>
          <p:cNvPr name="TextBox 16" id="16"/>
          <p:cNvSpPr txBox="true"/>
          <p:nvPr/>
        </p:nvSpPr>
        <p:spPr>
          <a:xfrm rot="-232762">
            <a:off x="1096908" y="6318060"/>
            <a:ext cx="5168837" cy="2191355"/>
          </a:xfrm>
          <a:prstGeom prst="rect">
            <a:avLst/>
          </a:prstGeom>
        </p:spPr>
        <p:txBody>
          <a:bodyPr anchor="t" rtlCol="false" tIns="0" lIns="0" bIns="0" rIns="0">
            <a:spAutoFit/>
          </a:bodyPr>
          <a:lstStyle/>
          <a:p>
            <a:pPr>
              <a:lnSpc>
                <a:spcPts val="5589"/>
              </a:lnSpc>
            </a:pPr>
            <a:r>
              <a:rPr lang="en-US" sz="5081">
                <a:solidFill>
                  <a:srgbClr val="443324"/>
                </a:solidFill>
                <a:latin typeface="Bryndan Write Bold"/>
              </a:rPr>
              <a:t>INFORMATION &amp; CONSTRUCTIVE DIALOGUE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5"/>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4"/>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8128453"/>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1"/>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152" t="0" r="-152" b="0"/>
            </a:stretch>
          </a:blipFill>
        </p:spPr>
      </p:sp>
      <p:sp>
        <p:nvSpPr>
          <p:cNvPr name="Freeform 9" id="9"/>
          <p:cNvSpPr/>
          <p:nvPr/>
        </p:nvSpPr>
        <p:spPr>
          <a:xfrm flipH="false" flipV="false" rot="0">
            <a:off x="1108502" y="1146768"/>
            <a:ext cx="6341034" cy="5038294"/>
          </a:xfrm>
          <a:custGeom>
            <a:avLst/>
            <a:gdLst/>
            <a:ahLst/>
            <a:cxnLst/>
            <a:rect r="r" b="b" t="t" l="l"/>
            <a:pathLst>
              <a:path h="5038294" w="6341034">
                <a:moveTo>
                  <a:pt x="0" y="0"/>
                </a:moveTo>
                <a:lnTo>
                  <a:pt x="6341034" y="0"/>
                </a:lnTo>
                <a:lnTo>
                  <a:pt x="6341034" y="5038294"/>
                </a:lnTo>
                <a:lnTo>
                  <a:pt x="0" y="5038294"/>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138346" y="1331272"/>
            <a:ext cx="2732073" cy="1781621"/>
          </a:xfrm>
          <a:custGeom>
            <a:avLst/>
            <a:gdLst/>
            <a:ahLst/>
            <a:cxnLst/>
            <a:rect r="r" b="b" t="t" l="l"/>
            <a:pathLst>
              <a:path h="1781621" w="2732073">
                <a:moveTo>
                  <a:pt x="0" y="0"/>
                </a:moveTo>
                <a:lnTo>
                  <a:pt x="2732073" y="0"/>
                </a:lnTo>
                <a:lnTo>
                  <a:pt x="2732073" y="1781621"/>
                </a:lnTo>
                <a:lnTo>
                  <a:pt x="0" y="1781621"/>
                </a:lnTo>
                <a:lnTo>
                  <a:pt x="0" y="0"/>
                </a:lnTo>
                <a:close/>
              </a:path>
            </a:pathLst>
          </a:custGeom>
          <a:blipFill>
            <a:blip r:embed="rId16"/>
            <a:stretch>
              <a:fillRect l="0" t="-21" r="0" b="-21"/>
            </a:stretch>
          </a:blipFill>
        </p:spPr>
      </p:sp>
      <p:sp>
        <p:nvSpPr>
          <p:cNvPr name="TextBox 12" id="12"/>
          <p:cNvSpPr txBox="true"/>
          <p:nvPr/>
        </p:nvSpPr>
        <p:spPr>
          <a:xfrm rot="0">
            <a:off x="9772008" y="4452153"/>
            <a:ext cx="6216015" cy="3267077"/>
          </a:xfrm>
          <a:prstGeom prst="rect">
            <a:avLst/>
          </a:prstGeom>
        </p:spPr>
        <p:txBody>
          <a:bodyPr anchor="t" rtlCol="false" tIns="0" lIns="0" bIns="0" rIns="0">
            <a:spAutoFit/>
          </a:bodyPr>
          <a:lstStyle/>
          <a:p>
            <a:pPr algn="l">
              <a:lnSpc>
                <a:spcPts val="3449"/>
              </a:lnSpc>
            </a:pPr>
            <a:r>
              <a:rPr lang="en-US" sz="2499" spc="149">
                <a:solidFill>
                  <a:srgbClr val="443324"/>
                </a:solidFill>
                <a:latin typeface="Now"/>
              </a:rPr>
              <a:t>Connect people together Non-formal education Support of dialogue Inner calmness</a:t>
            </a:r>
          </a:p>
          <a:p>
            <a:pPr algn="l">
              <a:lnSpc>
                <a:spcPts val="3449"/>
              </a:lnSpc>
            </a:pPr>
            <a:r>
              <a:rPr lang="en-US" sz="2499" spc="129">
                <a:solidFill>
                  <a:srgbClr val="443324"/>
                </a:solidFill>
                <a:latin typeface="Now"/>
              </a:rPr>
              <a:t>Connection with yourself and others through touch and other senses</a:t>
            </a:r>
          </a:p>
          <a:p>
            <a:pPr algn="l">
              <a:lnSpc>
                <a:spcPts val="2999"/>
              </a:lnSpc>
            </a:pPr>
            <a:r>
              <a:rPr lang="en-US" sz="2499" spc="170">
                <a:solidFill>
                  <a:srgbClr val="443324"/>
                </a:solidFill>
                <a:latin typeface="Now"/>
              </a:rPr>
              <a:t>Meditation</a:t>
            </a:r>
          </a:p>
          <a:p>
            <a:pPr algn="l">
              <a:lnSpc>
                <a:spcPts val="2999"/>
              </a:lnSpc>
            </a:pPr>
            <a:r>
              <a:rPr lang="en-US" sz="2499" spc="104">
                <a:solidFill>
                  <a:srgbClr val="443324"/>
                </a:solidFill>
                <a:latin typeface="Now"/>
              </a:rPr>
              <a:t>To belong and feel safe</a:t>
            </a:r>
          </a:p>
          <a:p>
            <a:pPr algn="l">
              <a:lnSpc>
                <a:spcPts val="2999"/>
              </a:lnSpc>
            </a:pPr>
            <a:r>
              <a:rPr lang="en-US" sz="2499" spc="125">
                <a:solidFill>
                  <a:srgbClr val="443324"/>
                </a:solidFill>
                <a:latin typeface="Now"/>
              </a:rPr>
              <a:t>Seeing our threats and judgements</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#5</a:t>
            </a:r>
          </a:p>
        </p:txBody>
      </p:sp>
      <p:sp>
        <p:nvSpPr>
          <p:cNvPr name="TextBox 14" id="14"/>
          <p:cNvSpPr txBox="true"/>
          <p:nvPr/>
        </p:nvSpPr>
        <p:spPr>
          <a:xfrm rot="-232762">
            <a:off x="1084887" y="6422010"/>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MENTAL HEALTH &amp; WELLBEING</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5"/>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4"/>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812845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2" cy="3924419"/>
          </a:xfrm>
          <a:custGeom>
            <a:avLst/>
            <a:gdLst/>
            <a:ahLst/>
            <a:cxnLst/>
            <a:rect r="r" b="b" t="t" l="l"/>
            <a:pathLst>
              <a:path h="3924419" w="5948592">
                <a:moveTo>
                  <a:pt x="0" y="0"/>
                </a:moveTo>
                <a:lnTo>
                  <a:pt x="5948592" y="0"/>
                </a:lnTo>
                <a:lnTo>
                  <a:pt x="5948592" y="3924419"/>
                </a:lnTo>
                <a:lnTo>
                  <a:pt x="0" y="3924419"/>
                </a:lnTo>
                <a:lnTo>
                  <a:pt x="0" y="0"/>
                </a:lnTo>
                <a:close/>
              </a:path>
            </a:pathLst>
          </a:custGeom>
          <a:blipFill>
            <a:blip r:embed="rId12"/>
            <a:stretch>
              <a:fillRect l="0" t="-35" r="0" b="-35"/>
            </a:stretch>
          </a:blipFill>
        </p:spPr>
      </p:sp>
      <p:sp>
        <p:nvSpPr>
          <p:cNvPr name="Freeform 9" id="9"/>
          <p:cNvSpPr/>
          <p:nvPr/>
        </p:nvSpPr>
        <p:spPr>
          <a:xfrm flipH="false" flipV="false" rot="0">
            <a:off x="1108502" y="1146768"/>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9"/>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798568" y="1040130"/>
            <a:ext cx="2449298" cy="1438782"/>
          </a:xfrm>
          <a:custGeom>
            <a:avLst/>
            <a:gdLst/>
            <a:ahLst/>
            <a:cxnLst/>
            <a:rect r="r" b="b" t="t" l="l"/>
            <a:pathLst>
              <a:path h="1438782" w="2449298">
                <a:moveTo>
                  <a:pt x="0" y="0"/>
                </a:moveTo>
                <a:lnTo>
                  <a:pt x="2449298" y="0"/>
                </a:lnTo>
                <a:lnTo>
                  <a:pt x="2449298" y="1438782"/>
                </a:lnTo>
                <a:lnTo>
                  <a:pt x="0" y="1438782"/>
                </a:lnTo>
                <a:lnTo>
                  <a:pt x="0" y="0"/>
                </a:lnTo>
                <a:close/>
              </a:path>
            </a:pathLst>
          </a:custGeom>
          <a:blipFill>
            <a:blip r:embed="rId16"/>
            <a:stretch>
              <a:fillRect l="0" t="-243" r="0" b="-243"/>
            </a:stretch>
          </a:blipFill>
        </p:spPr>
      </p:sp>
      <p:grpSp>
        <p:nvGrpSpPr>
          <p:cNvPr name="Group 12" id="12"/>
          <p:cNvGrpSpPr/>
          <p:nvPr/>
        </p:nvGrpSpPr>
        <p:grpSpPr>
          <a:xfrm rot="0">
            <a:off x="14749039" y="990600"/>
            <a:ext cx="2548254" cy="1533524"/>
            <a:chOff x="0" y="0"/>
            <a:chExt cx="3397672" cy="2044699"/>
          </a:xfrm>
        </p:grpSpPr>
        <p:sp>
          <p:nvSpPr>
            <p:cNvPr name="Freeform 13" id="13"/>
            <p:cNvSpPr/>
            <p:nvPr/>
          </p:nvSpPr>
          <p:spPr>
            <a:xfrm flipH="false" flipV="false" rot="0">
              <a:off x="50800" y="0"/>
              <a:ext cx="3346831" cy="1993900"/>
            </a:xfrm>
            <a:custGeom>
              <a:avLst/>
              <a:gdLst/>
              <a:ahLst/>
              <a:cxnLst/>
              <a:rect r="r" b="b" t="t" l="l"/>
              <a:pathLst>
                <a:path h="1993900" w="3346831">
                  <a:moveTo>
                    <a:pt x="3245231" y="1993900"/>
                  </a:moveTo>
                  <a:lnTo>
                    <a:pt x="3245231" y="50800"/>
                  </a:lnTo>
                  <a:lnTo>
                    <a:pt x="3296031" y="50800"/>
                  </a:lnTo>
                  <a:lnTo>
                    <a:pt x="3296031" y="101600"/>
                  </a:lnTo>
                  <a:lnTo>
                    <a:pt x="0" y="101600"/>
                  </a:lnTo>
                  <a:lnTo>
                    <a:pt x="0" y="0"/>
                  </a:lnTo>
                  <a:lnTo>
                    <a:pt x="3296031" y="0"/>
                  </a:lnTo>
                  <a:cubicBezTo>
                    <a:pt x="3324098" y="0"/>
                    <a:pt x="3346831" y="22733"/>
                    <a:pt x="3346831" y="50800"/>
                  </a:cubicBezTo>
                  <a:lnTo>
                    <a:pt x="3346831" y="1993900"/>
                  </a:lnTo>
                  <a:close/>
                </a:path>
              </a:pathLst>
            </a:custGeom>
            <a:solidFill>
              <a:srgbClr val="000000"/>
            </a:solidFill>
          </p:spPr>
        </p:sp>
      </p:grpSp>
      <p:sp>
        <p:nvSpPr>
          <p:cNvPr name="TextBox 14" id="14"/>
          <p:cNvSpPr txBox="true"/>
          <p:nvPr/>
        </p:nvSpPr>
        <p:spPr>
          <a:xfrm rot="0">
            <a:off x="10113389" y="5484077"/>
            <a:ext cx="6536055" cy="2047877"/>
          </a:xfrm>
          <a:prstGeom prst="rect">
            <a:avLst/>
          </a:prstGeom>
        </p:spPr>
        <p:txBody>
          <a:bodyPr anchor="t" rtlCol="false" tIns="0" lIns="0" bIns="0" rIns="0">
            <a:spAutoFit/>
          </a:bodyPr>
          <a:lstStyle/>
          <a:p>
            <a:pPr algn="l">
              <a:lnSpc>
                <a:spcPts val="2999"/>
              </a:lnSpc>
            </a:pPr>
            <a:r>
              <a:rPr lang="en-US" sz="2499" spc="120">
                <a:solidFill>
                  <a:srgbClr val="443324"/>
                </a:solidFill>
                <a:latin typeface="Now"/>
              </a:rPr>
              <a:t>Restoration of old fishing boats</a:t>
            </a:r>
          </a:p>
          <a:p>
            <a:pPr algn="l">
              <a:lnSpc>
                <a:spcPts val="3449"/>
              </a:lnSpc>
            </a:pPr>
            <a:r>
              <a:rPr lang="en-US" sz="2499" spc="129">
                <a:solidFill>
                  <a:srgbClr val="443324"/>
                </a:solidFill>
                <a:latin typeface="Now"/>
              </a:rPr>
              <a:t>Working with hands, spirit of water, old craft revive, meaningful activity, donation for a good cause, learn English with local people</a:t>
            </a:r>
          </a:p>
        </p:txBody>
      </p:sp>
      <p:sp>
        <p:nvSpPr>
          <p:cNvPr name="TextBox 15" id="15"/>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#6</a:t>
            </a:r>
          </a:p>
        </p:txBody>
      </p:sp>
      <p:sp>
        <p:nvSpPr>
          <p:cNvPr name="TextBox 16" id="16"/>
          <p:cNvSpPr txBox="true"/>
          <p:nvPr/>
        </p:nvSpPr>
        <p:spPr>
          <a:xfrm rot="-232762">
            <a:off x="1084887" y="6396503"/>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MOVING RURAL YOUTH FORWARD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4266420">
            <a:off x="5151063" y="1270692"/>
            <a:ext cx="12984509" cy="7745616"/>
            <a:chOff x="0" y="0"/>
            <a:chExt cx="17312678" cy="10327488"/>
          </a:xfrm>
        </p:grpSpPr>
        <p:sp>
          <p:nvSpPr>
            <p:cNvPr name="Freeform 3" id="3"/>
            <p:cNvSpPr/>
            <p:nvPr/>
          </p:nvSpPr>
          <p:spPr>
            <a:xfrm flipH="false" flipV="false" rot="0">
              <a:off x="0" y="0"/>
              <a:ext cx="17312767" cy="10327513"/>
            </a:xfrm>
            <a:custGeom>
              <a:avLst/>
              <a:gdLst/>
              <a:ahLst/>
              <a:cxnLst/>
              <a:rect r="r" b="b" t="t" l="l"/>
              <a:pathLst>
                <a:path h="10327513" w="17312767">
                  <a:moveTo>
                    <a:pt x="14137639" y="0"/>
                  </a:moveTo>
                  <a:lnTo>
                    <a:pt x="0" y="1050290"/>
                  </a:lnTo>
                  <a:lnTo>
                    <a:pt x="3175127" y="10327513"/>
                  </a:lnTo>
                  <a:lnTo>
                    <a:pt x="17312767" y="9277223"/>
                  </a:lnTo>
                  <a:close/>
                </a:path>
              </a:pathLst>
            </a:custGeom>
            <a:blipFill>
              <a:blip r:embed="rId2"/>
              <a:stretch>
                <a:fillRect l="-7628" t="-2427" r="-5212" b="-2728"/>
              </a:stretch>
            </a:blipFill>
          </p:spPr>
        </p:sp>
      </p:grpSp>
      <p:sp>
        <p:nvSpPr>
          <p:cNvPr name="Freeform 4" id="4"/>
          <p:cNvSpPr/>
          <p:nvPr/>
        </p:nvSpPr>
        <p:spPr>
          <a:xfrm flipH="true" flipV="false" rot="0">
            <a:off x="8763" y="0"/>
            <a:ext cx="18288000" cy="12192000"/>
          </a:xfrm>
          <a:custGeom>
            <a:avLst/>
            <a:gdLst/>
            <a:ahLst/>
            <a:cxnLst/>
            <a:rect r="r" b="b" t="t" l="l"/>
            <a:pathLst>
              <a:path h="12192000" w="18288000">
                <a:moveTo>
                  <a:pt x="18288000" y="0"/>
                </a:moveTo>
                <a:lnTo>
                  <a:pt x="0" y="0"/>
                </a:lnTo>
                <a:lnTo>
                  <a:pt x="0" y="12192000"/>
                </a:lnTo>
                <a:lnTo>
                  <a:pt x="18288000" y="12192000"/>
                </a:lnTo>
                <a:lnTo>
                  <a:pt x="18288000" y="0"/>
                </a:lnTo>
                <a:close/>
              </a:path>
            </a:pathLst>
          </a:custGeom>
          <a:blipFill>
            <a:blip r:embed="rId3">
              <a:alphaModFix amt="17000"/>
            </a:blip>
            <a:stretch>
              <a:fillRect l="0" t="0" r="0" b="0"/>
            </a:stretch>
          </a:blipFill>
        </p:spPr>
      </p:sp>
      <p:grpSp>
        <p:nvGrpSpPr>
          <p:cNvPr name="Group 5" id="5"/>
          <p:cNvGrpSpPr>
            <a:grpSpLocks noChangeAspect="true"/>
          </p:cNvGrpSpPr>
          <p:nvPr/>
        </p:nvGrpSpPr>
        <p:grpSpPr>
          <a:xfrm rot="0">
            <a:off x="9612506" y="0"/>
            <a:ext cx="8675494" cy="10287000"/>
            <a:chOff x="0" y="0"/>
            <a:chExt cx="11567325" cy="13716000"/>
          </a:xfrm>
        </p:grpSpPr>
        <p:sp>
          <p:nvSpPr>
            <p:cNvPr name="Freeform 6" id="6"/>
            <p:cNvSpPr/>
            <p:nvPr/>
          </p:nvSpPr>
          <p:spPr>
            <a:xfrm flipH="false" flipV="false" rot="0">
              <a:off x="0" y="0"/>
              <a:ext cx="11567287" cy="13716000"/>
            </a:xfrm>
            <a:custGeom>
              <a:avLst/>
              <a:gdLst/>
              <a:ahLst/>
              <a:cxnLst/>
              <a:rect r="r" b="b" t="t" l="l"/>
              <a:pathLst>
                <a:path h="13716000" w="11567287">
                  <a:moveTo>
                    <a:pt x="11526520" y="0"/>
                  </a:moveTo>
                  <a:lnTo>
                    <a:pt x="3078226" y="635"/>
                  </a:lnTo>
                  <a:cubicBezTo>
                    <a:pt x="3048254" y="80264"/>
                    <a:pt x="3036443" y="164465"/>
                    <a:pt x="3017901" y="246888"/>
                  </a:cubicBezTo>
                  <a:cubicBezTo>
                    <a:pt x="2713863" y="1600454"/>
                    <a:pt x="2410460" y="2954020"/>
                    <a:pt x="2107311" y="4307713"/>
                  </a:cubicBezTo>
                  <a:lnTo>
                    <a:pt x="1212469" y="8305419"/>
                  </a:lnTo>
                  <a:cubicBezTo>
                    <a:pt x="970661" y="9384538"/>
                    <a:pt x="728218" y="10463403"/>
                    <a:pt x="486283" y="11542522"/>
                  </a:cubicBezTo>
                  <a:lnTo>
                    <a:pt x="0" y="13716000"/>
                  </a:lnTo>
                  <a:lnTo>
                    <a:pt x="11567287" y="13716000"/>
                  </a:lnTo>
                  <a:lnTo>
                    <a:pt x="11567033" y="48133"/>
                  </a:lnTo>
                  <a:cubicBezTo>
                    <a:pt x="11567033" y="8763"/>
                    <a:pt x="11556492" y="1143"/>
                    <a:pt x="11526520" y="0"/>
                  </a:cubicBezTo>
                  <a:close/>
                </a:path>
              </a:pathLst>
            </a:custGeom>
            <a:blipFill>
              <a:blip r:embed="rId4"/>
              <a:stretch>
                <a:fillRect l="-40017" t="-1" r="-39811" b="-1103"/>
              </a:stretch>
            </a:blipFill>
          </p:spPr>
        </p:sp>
      </p:grpSp>
      <p:sp>
        <p:nvSpPr>
          <p:cNvPr name="Freeform 7" id="7"/>
          <p:cNvSpPr/>
          <p:nvPr/>
        </p:nvSpPr>
        <p:spPr>
          <a:xfrm flipH="false" flipV="false" rot="0">
            <a:off x="3881495" y="2070087"/>
            <a:ext cx="10068758" cy="5660784"/>
          </a:xfrm>
          <a:custGeom>
            <a:avLst/>
            <a:gdLst/>
            <a:ahLst/>
            <a:cxnLst/>
            <a:rect r="r" b="b" t="t" l="l"/>
            <a:pathLst>
              <a:path h="5660784" w="10068758">
                <a:moveTo>
                  <a:pt x="0" y="0"/>
                </a:moveTo>
                <a:lnTo>
                  <a:pt x="10068758" y="0"/>
                </a:lnTo>
                <a:lnTo>
                  <a:pt x="10068758" y="5660784"/>
                </a:lnTo>
                <a:lnTo>
                  <a:pt x="0" y="5660784"/>
                </a:lnTo>
                <a:lnTo>
                  <a:pt x="0" y="0"/>
                </a:lnTo>
                <a:close/>
              </a:path>
            </a:pathLst>
          </a:custGeom>
          <a:blipFill>
            <a:blip r:embed="rId5"/>
            <a:stretch>
              <a:fillRect l="-51590" t="-40366" r="-37472" b="-83822"/>
            </a:stretch>
          </a:blipFill>
        </p:spPr>
      </p:sp>
      <p:sp>
        <p:nvSpPr>
          <p:cNvPr name="Freeform 8" id="8"/>
          <p:cNvSpPr/>
          <p:nvPr/>
        </p:nvSpPr>
        <p:spPr>
          <a:xfrm flipH="false" flipV="false" rot="0">
            <a:off x="5659998" y="2532636"/>
            <a:ext cx="6657975" cy="4162425"/>
          </a:xfrm>
          <a:custGeom>
            <a:avLst/>
            <a:gdLst/>
            <a:ahLst/>
            <a:cxnLst/>
            <a:rect r="r" b="b" t="t" l="l"/>
            <a:pathLst>
              <a:path h="4162425" w="6657975">
                <a:moveTo>
                  <a:pt x="0" y="0"/>
                </a:moveTo>
                <a:lnTo>
                  <a:pt x="6657975" y="0"/>
                </a:lnTo>
                <a:lnTo>
                  <a:pt x="6657975" y="4162425"/>
                </a:lnTo>
                <a:lnTo>
                  <a:pt x="0" y="4162425"/>
                </a:lnTo>
                <a:lnTo>
                  <a:pt x="0" y="0"/>
                </a:lnTo>
                <a:close/>
              </a:path>
            </a:pathLst>
          </a:custGeom>
          <a:blipFill>
            <a:blip r:embed="rId6"/>
            <a:stretch>
              <a:fillRect l="-4020" t="0" r="-3991" b="0"/>
            </a:stretch>
          </a:blipFill>
        </p:spPr>
      </p:sp>
      <p:sp>
        <p:nvSpPr>
          <p:cNvPr name="TextBox 9" id="9"/>
          <p:cNvSpPr txBox="true"/>
          <p:nvPr/>
        </p:nvSpPr>
        <p:spPr>
          <a:xfrm rot="0">
            <a:off x="3212820" y="7073819"/>
            <a:ext cx="11239238" cy="422274"/>
          </a:xfrm>
          <a:prstGeom prst="rect">
            <a:avLst/>
          </a:prstGeom>
        </p:spPr>
        <p:txBody>
          <a:bodyPr anchor="t" rtlCol="false" tIns="0" lIns="0" bIns="0" rIns="0">
            <a:spAutoFit/>
          </a:bodyPr>
          <a:lstStyle/>
          <a:p>
            <a:pPr algn="ctr">
              <a:lnSpc>
                <a:spcPts val="3500"/>
              </a:lnSpc>
            </a:pPr>
            <a:r>
              <a:rPr lang="en-US" sz="2500" u="sng">
                <a:solidFill>
                  <a:srgbClr val="443324"/>
                </a:solidFill>
                <a:latin typeface="Now Bold"/>
              </a:rPr>
              <a:t>HTTPS://E-RESCUE.EU/</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8128454"/>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2"/>
            <a:ext cx="5948592" cy="3924419"/>
          </a:xfrm>
          <a:custGeom>
            <a:avLst/>
            <a:gdLst/>
            <a:ahLst/>
            <a:cxnLst/>
            <a:rect r="r" b="b" t="t" l="l"/>
            <a:pathLst>
              <a:path h="3924419" w="5948592">
                <a:moveTo>
                  <a:pt x="0" y="0"/>
                </a:moveTo>
                <a:lnTo>
                  <a:pt x="5948592" y="0"/>
                </a:lnTo>
                <a:lnTo>
                  <a:pt x="5948592" y="3924419"/>
                </a:lnTo>
                <a:lnTo>
                  <a:pt x="0" y="3924419"/>
                </a:lnTo>
                <a:lnTo>
                  <a:pt x="0" y="0"/>
                </a:lnTo>
                <a:close/>
              </a:path>
            </a:pathLst>
          </a:custGeom>
          <a:blipFill>
            <a:blip r:embed="rId12"/>
            <a:stretch>
              <a:fillRect l="0" t="-115" r="0" b="-115"/>
            </a:stretch>
          </a:blipFill>
        </p:spPr>
      </p:sp>
      <p:sp>
        <p:nvSpPr>
          <p:cNvPr name="Freeform 9" id="9"/>
          <p:cNvSpPr/>
          <p:nvPr/>
        </p:nvSpPr>
        <p:spPr>
          <a:xfrm flipH="false" flipV="false" rot="0">
            <a:off x="1108502" y="1146769"/>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887063" y="1108670"/>
            <a:ext cx="2410459" cy="1762759"/>
          </a:xfrm>
          <a:custGeom>
            <a:avLst/>
            <a:gdLst/>
            <a:ahLst/>
            <a:cxnLst/>
            <a:rect r="r" b="b" t="t" l="l"/>
            <a:pathLst>
              <a:path h="1762759" w="2410459">
                <a:moveTo>
                  <a:pt x="0" y="0"/>
                </a:moveTo>
                <a:lnTo>
                  <a:pt x="2410459" y="0"/>
                </a:lnTo>
                <a:lnTo>
                  <a:pt x="2410459" y="1762758"/>
                </a:lnTo>
                <a:lnTo>
                  <a:pt x="0" y="176275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9959231" y="3045839"/>
            <a:ext cx="6880859" cy="6238879"/>
          </a:xfrm>
          <a:prstGeom prst="rect">
            <a:avLst/>
          </a:prstGeom>
        </p:spPr>
        <p:txBody>
          <a:bodyPr anchor="t" rtlCol="false" tIns="0" lIns="0" bIns="0" rIns="0">
            <a:spAutoFit/>
          </a:bodyPr>
          <a:lstStyle/>
          <a:p>
            <a:pPr algn="l" marL="314325" indent="-157162" lvl="1">
              <a:lnSpc>
                <a:spcPts val="3449"/>
              </a:lnSpc>
              <a:buFont typeface="Arial"/>
              <a:buChar char="•"/>
            </a:pPr>
            <a:r>
              <a:rPr lang="en-US" sz="2499" spc="113">
                <a:solidFill>
                  <a:srgbClr val="443324"/>
                </a:solidFill>
                <a:latin typeface="Now"/>
              </a:rPr>
              <a:t>This experience was one of a kind for me, because I learned a bit of how team should be working together. How all of us as a team can become one.</a:t>
            </a:r>
          </a:p>
          <a:p>
            <a:pPr algn="l" marL="313690" indent="-156845" lvl="1">
              <a:lnSpc>
                <a:spcPts val="2999"/>
              </a:lnSpc>
              <a:buFont typeface="Arial"/>
              <a:buChar char="•"/>
            </a:pPr>
            <a:r>
              <a:rPr lang="en-US" sz="2499" spc="174">
                <a:solidFill>
                  <a:srgbClr val="443324"/>
                </a:solidFill>
                <a:latin typeface="Now"/>
              </a:rPr>
              <a:t>To learn to work as a team.</a:t>
            </a:r>
          </a:p>
          <a:p>
            <a:pPr algn="l" marL="314325" indent="-157162" lvl="1">
              <a:lnSpc>
                <a:spcPts val="3449"/>
              </a:lnSpc>
              <a:buFont typeface="Arial"/>
              <a:buChar char="•"/>
            </a:pPr>
            <a:r>
              <a:rPr lang="en-US" sz="2499" spc="113">
                <a:solidFill>
                  <a:srgbClr val="443324"/>
                </a:solidFill>
                <a:latin typeface="Now"/>
              </a:rPr>
              <a:t>We learn to deal with the feelings of others and try to understand.</a:t>
            </a:r>
          </a:p>
          <a:p>
            <a:pPr algn="l" marL="313690" indent="-156845" lvl="1">
              <a:lnSpc>
                <a:spcPts val="2999"/>
              </a:lnSpc>
              <a:buFont typeface="Arial"/>
              <a:buChar char="•"/>
            </a:pPr>
            <a:r>
              <a:rPr lang="en-US" sz="2499" spc="154">
                <a:solidFill>
                  <a:srgbClr val="443324"/>
                </a:solidFill>
                <a:latin typeface="Now"/>
              </a:rPr>
              <a:t>We learn together, we can reach much more.</a:t>
            </a:r>
          </a:p>
          <a:p>
            <a:pPr algn="l" marL="314325" indent="-157162" lvl="1">
              <a:lnSpc>
                <a:spcPts val="3449"/>
              </a:lnSpc>
              <a:buFont typeface="Arial"/>
              <a:buChar char="•"/>
            </a:pPr>
            <a:r>
              <a:rPr lang="en-US" sz="2499" spc="-20">
                <a:solidFill>
                  <a:srgbClr val="443324"/>
                </a:solidFill>
                <a:latin typeface="Now"/>
              </a:rPr>
              <a:t>Ye, I did. In my organization, we had a difficulty about the 2 sentors. We as 1 sentor felt like they were favoring the other more and it has become a challenge to deal with one and other. So, at the end of the day we have to work together as 1.</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#7</a:t>
            </a:r>
          </a:p>
        </p:txBody>
      </p:sp>
      <p:sp>
        <p:nvSpPr>
          <p:cNvPr name="TextBox 14" id="14"/>
          <p:cNvSpPr txBox="true"/>
          <p:nvPr/>
        </p:nvSpPr>
        <p:spPr>
          <a:xfrm rot="-232762">
            <a:off x="1074274" y="6585824"/>
            <a:ext cx="7022722" cy="1601957"/>
          </a:xfrm>
          <a:prstGeom prst="rect">
            <a:avLst/>
          </a:prstGeom>
        </p:spPr>
        <p:txBody>
          <a:bodyPr anchor="t" rtlCol="false" tIns="0" lIns="0" bIns="0" rIns="0">
            <a:spAutoFit/>
          </a:bodyPr>
          <a:lstStyle/>
          <a:p>
            <a:pPr>
              <a:lnSpc>
                <a:spcPts val="6004"/>
              </a:lnSpc>
            </a:pPr>
            <a:r>
              <a:rPr lang="en-US" sz="5458">
                <a:solidFill>
                  <a:srgbClr val="443324"/>
                </a:solidFill>
                <a:latin typeface="Bryndan Write Bold"/>
              </a:rPr>
              <a:t>QUALITY EMPLOYMENT FOR ALL</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4"/>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1520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2" cy="3924419"/>
          </a:xfrm>
          <a:custGeom>
            <a:avLst/>
            <a:gdLst/>
            <a:ahLst/>
            <a:cxnLst/>
            <a:rect r="r" b="b" t="t" l="l"/>
            <a:pathLst>
              <a:path h="3924419" w="5948592">
                <a:moveTo>
                  <a:pt x="0" y="0"/>
                </a:moveTo>
                <a:lnTo>
                  <a:pt x="5948592" y="0"/>
                </a:lnTo>
                <a:lnTo>
                  <a:pt x="5948592" y="3924419"/>
                </a:lnTo>
                <a:lnTo>
                  <a:pt x="0" y="3924419"/>
                </a:lnTo>
                <a:lnTo>
                  <a:pt x="0" y="0"/>
                </a:lnTo>
                <a:close/>
              </a:path>
            </a:pathLst>
          </a:custGeom>
          <a:blipFill>
            <a:blip r:embed="rId12"/>
            <a:stretch>
              <a:fillRect l="0" t="-88" r="0" b="-88"/>
            </a:stretch>
          </a:blipFill>
        </p:spPr>
      </p:sp>
      <p:sp>
        <p:nvSpPr>
          <p:cNvPr name="Freeform 9" id="9"/>
          <p:cNvSpPr/>
          <p:nvPr/>
        </p:nvSpPr>
        <p:spPr>
          <a:xfrm flipH="false" flipV="false" rot="0">
            <a:off x="1108502" y="1146768"/>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626744" y="875002"/>
            <a:ext cx="2548376" cy="1409813"/>
          </a:xfrm>
          <a:custGeom>
            <a:avLst/>
            <a:gdLst/>
            <a:ahLst/>
            <a:cxnLst/>
            <a:rect r="r" b="b" t="t" l="l"/>
            <a:pathLst>
              <a:path h="1409813" w="2548376">
                <a:moveTo>
                  <a:pt x="0" y="0"/>
                </a:moveTo>
                <a:lnTo>
                  <a:pt x="2548376" y="0"/>
                </a:lnTo>
                <a:lnTo>
                  <a:pt x="2548376" y="1409813"/>
                </a:lnTo>
                <a:lnTo>
                  <a:pt x="0" y="1409813"/>
                </a:lnTo>
                <a:lnTo>
                  <a:pt x="0" y="0"/>
                </a:lnTo>
                <a:close/>
              </a:path>
            </a:pathLst>
          </a:custGeom>
          <a:blipFill>
            <a:blip r:embed="rId16"/>
            <a:stretch>
              <a:fillRect l="0" t="0" r="0" b="0"/>
            </a:stretch>
          </a:blipFill>
        </p:spPr>
      </p:sp>
      <p:sp>
        <p:nvSpPr>
          <p:cNvPr name="TextBox 12" id="12"/>
          <p:cNvSpPr txBox="true"/>
          <p:nvPr/>
        </p:nvSpPr>
        <p:spPr>
          <a:xfrm rot="0">
            <a:off x="9949706" y="3045839"/>
            <a:ext cx="7040245" cy="4695829"/>
          </a:xfrm>
          <a:prstGeom prst="rect">
            <a:avLst/>
          </a:prstGeom>
        </p:spPr>
        <p:txBody>
          <a:bodyPr anchor="t" rtlCol="false" tIns="0" lIns="0" bIns="0" rIns="0">
            <a:spAutoFit/>
          </a:bodyPr>
          <a:lstStyle/>
          <a:p>
            <a:pPr algn="l">
              <a:lnSpc>
                <a:spcPts val="3449"/>
              </a:lnSpc>
            </a:pPr>
            <a:r>
              <a:rPr lang="en-US" sz="2499" spc="120">
                <a:solidFill>
                  <a:srgbClr val="443324"/>
                </a:solidFill>
                <a:latin typeface="Now"/>
              </a:rPr>
              <a:t>Our project consist of the preparation of a team of animators through a training cycle in order to intervene within schools during recreation and between “classes times” to sensitize students to non-violent communication.</a:t>
            </a:r>
          </a:p>
          <a:p>
            <a:pPr algn="l">
              <a:lnSpc>
                <a:spcPts val="3449"/>
              </a:lnSpc>
            </a:pPr>
            <a:r>
              <a:rPr lang="en-US" sz="2499" spc="125">
                <a:solidFill>
                  <a:srgbClr val="443324"/>
                </a:solidFill>
                <a:latin typeface="Now"/>
              </a:rPr>
              <a:t>What we liked in this project is the reaction of the children and the animators who were very favorable to the very dynamic methodology of the activities.</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#8</a:t>
            </a:r>
          </a:p>
        </p:txBody>
      </p:sp>
      <p:sp>
        <p:nvSpPr>
          <p:cNvPr name="TextBox 14" id="14"/>
          <p:cNvSpPr txBox="true"/>
          <p:nvPr/>
        </p:nvSpPr>
        <p:spPr>
          <a:xfrm rot="-232762">
            <a:off x="2083012" y="6096184"/>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QUALITY LEARNING</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3"/>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5"/>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4"/>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67364" y="8342698"/>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115" r="0" b="-115"/>
            </a:stretch>
          </a:blipFill>
        </p:spPr>
      </p:sp>
      <p:sp>
        <p:nvSpPr>
          <p:cNvPr name="Freeform 9" id="9"/>
          <p:cNvSpPr/>
          <p:nvPr/>
        </p:nvSpPr>
        <p:spPr>
          <a:xfrm flipH="false" flipV="false" rot="0">
            <a:off x="1108502" y="1146768"/>
            <a:ext cx="6341034" cy="5038290"/>
          </a:xfrm>
          <a:custGeom>
            <a:avLst/>
            <a:gdLst/>
            <a:ahLst/>
            <a:cxnLst/>
            <a:rect r="r" b="b" t="t" l="l"/>
            <a:pathLst>
              <a:path h="5038290" w="6341034">
                <a:moveTo>
                  <a:pt x="0" y="0"/>
                </a:moveTo>
                <a:lnTo>
                  <a:pt x="6341034" y="0"/>
                </a:lnTo>
                <a:lnTo>
                  <a:pt x="6341034" y="5038290"/>
                </a:lnTo>
                <a:lnTo>
                  <a:pt x="0" y="5038290"/>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872423" y="718858"/>
            <a:ext cx="2517139" cy="1702434"/>
          </a:xfrm>
          <a:custGeom>
            <a:avLst/>
            <a:gdLst/>
            <a:ahLst/>
            <a:cxnLst/>
            <a:rect r="r" b="b" t="t" l="l"/>
            <a:pathLst>
              <a:path h="1702434" w="2517139">
                <a:moveTo>
                  <a:pt x="0" y="0"/>
                </a:moveTo>
                <a:lnTo>
                  <a:pt x="2517139" y="0"/>
                </a:lnTo>
                <a:lnTo>
                  <a:pt x="2517139" y="1702434"/>
                </a:lnTo>
                <a:lnTo>
                  <a:pt x="0" y="170243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10113389" y="3731511"/>
            <a:ext cx="7026275" cy="4695829"/>
          </a:xfrm>
          <a:prstGeom prst="rect">
            <a:avLst/>
          </a:prstGeom>
        </p:spPr>
        <p:txBody>
          <a:bodyPr anchor="t" rtlCol="false" tIns="0" lIns="0" bIns="0" rIns="0">
            <a:spAutoFit/>
          </a:bodyPr>
          <a:lstStyle/>
          <a:p>
            <a:pPr algn="just">
              <a:lnSpc>
                <a:spcPts val="3449"/>
              </a:lnSpc>
            </a:pPr>
            <a:r>
              <a:rPr lang="en-US" sz="2499" spc="95">
                <a:solidFill>
                  <a:srgbClr val="443324"/>
                </a:solidFill>
                <a:latin typeface="Now"/>
              </a:rPr>
              <a:t>We were travelling by the train to the capital of Poland, Warsaw, and we were presenting Polish poems to travelers.</a:t>
            </a:r>
          </a:p>
          <a:p>
            <a:pPr algn="l">
              <a:lnSpc>
                <a:spcPts val="3449"/>
              </a:lnSpc>
            </a:pPr>
            <a:r>
              <a:rPr lang="en-US" sz="2499" spc="129">
                <a:solidFill>
                  <a:srgbClr val="443324"/>
                </a:solidFill>
                <a:latin typeface="Now"/>
              </a:rPr>
              <a:t>Everyone get Polish poem and had to read it to the strangers.</a:t>
            </a:r>
          </a:p>
          <a:p>
            <a:pPr algn="l">
              <a:lnSpc>
                <a:spcPts val="3449"/>
              </a:lnSpc>
            </a:pPr>
            <a:r>
              <a:rPr lang="en-US" sz="2499" spc="-15">
                <a:solidFill>
                  <a:srgbClr val="443324"/>
                </a:solidFill>
                <a:latin typeface="Now"/>
              </a:rPr>
              <a:t>The positive experience was happiness of people in the train. Some of them were tired because they were on their way to work, but we made their day better. It was a great occasion to show emotions by art and poem. The difficulties was language barrier.</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#9</a:t>
            </a:r>
          </a:p>
        </p:txBody>
      </p:sp>
      <p:sp>
        <p:nvSpPr>
          <p:cNvPr name="TextBox 14" id="14"/>
          <p:cNvSpPr txBox="true"/>
          <p:nvPr/>
        </p:nvSpPr>
        <p:spPr>
          <a:xfrm rot="-232762">
            <a:off x="754968" y="6502227"/>
            <a:ext cx="7484708" cy="1589095"/>
          </a:xfrm>
          <a:prstGeom prst="rect">
            <a:avLst/>
          </a:prstGeom>
        </p:spPr>
        <p:txBody>
          <a:bodyPr anchor="t" rtlCol="false" tIns="0" lIns="0" bIns="0" rIns="0">
            <a:spAutoFit/>
          </a:bodyPr>
          <a:lstStyle/>
          <a:p>
            <a:pPr>
              <a:lnSpc>
                <a:spcPts val="5956"/>
              </a:lnSpc>
            </a:pPr>
            <a:r>
              <a:rPr lang="en-US" sz="5414">
                <a:solidFill>
                  <a:srgbClr val="443324"/>
                </a:solidFill>
                <a:latin typeface="Bryndan Write Bold"/>
              </a:rPr>
              <a:t>SPACE AND PARTICIPATION FOR ALL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5"/>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4"/>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67364" y="8342700"/>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1"/>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75" r="0" b="-75"/>
            </a:stretch>
          </a:blipFill>
        </p:spPr>
      </p:sp>
      <p:sp>
        <p:nvSpPr>
          <p:cNvPr name="Freeform 9" id="9"/>
          <p:cNvSpPr/>
          <p:nvPr/>
        </p:nvSpPr>
        <p:spPr>
          <a:xfrm flipH="false" flipV="false" rot="0">
            <a:off x="1108502" y="1146768"/>
            <a:ext cx="6341034" cy="5038294"/>
          </a:xfrm>
          <a:custGeom>
            <a:avLst/>
            <a:gdLst/>
            <a:ahLst/>
            <a:cxnLst/>
            <a:rect r="r" b="b" t="t" l="l"/>
            <a:pathLst>
              <a:path h="5038294" w="6341034">
                <a:moveTo>
                  <a:pt x="0" y="0"/>
                </a:moveTo>
                <a:lnTo>
                  <a:pt x="6341034" y="0"/>
                </a:lnTo>
                <a:lnTo>
                  <a:pt x="6341034" y="5038294"/>
                </a:lnTo>
                <a:lnTo>
                  <a:pt x="0" y="5038294"/>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798865" y="1158198"/>
            <a:ext cx="2306128" cy="1486138"/>
          </a:xfrm>
          <a:custGeom>
            <a:avLst/>
            <a:gdLst/>
            <a:ahLst/>
            <a:cxnLst/>
            <a:rect r="r" b="b" t="t" l="l"/>
            <a:pathLst>
              <a:path h="1486138" w="2306128">
                <a:moveTo>
                  <a:pt x="0" y="0"/>
                </a:moveTo>
                <a:lnTo>
                  <a:pt x="2306128" y="0"/>
                </a:lnTo>
                <a:lnTo>
                  <a:pt x="2306128" y="1486138"/>
                </a:lnTo>
                <a:lnTo>
                  <a:pt x="0" y="1486138"/>
                </a:lnTo>
                <a:lnTo>
                  <a:pt x="0" y="0"/>
                </a:lnTo>
                <a:close/>
              </a:path>
            </a:pathLst>
          </a:custGeom>
          <a:blipFill>
            <a:blip r:embed="rId16"/>
            <a:stretch>
              <a:fillRect l="0" t="-129" r="0" b="-129"/>
            </a:stretch>
          </a:blipFill>
        </p:spPr>
      </p:sp>
      <p:sp>
        <p:nvSpPr>
          <p:cNvPr name="TextBox 12" id="12"/>
          <p:cNvSpPr txBox="true"/>
          <p:nvPr/>
        </p:nvSpPr>
        <p:spPr>
          <a:xfrm rot="0">
            <a:off x="10113389" y="5788183"/>
            <a:ext cx="6060440" cy="733425"/>
          </a:xfrm>
          <a:prstGeom prst="rect">
            <a:avLst/>
          </a:prstGeom>
        </p:spPr>
        <p:txBody>
          <a:bodyPr anchor="t" rtlCol="false" tIns="0" lIns="0" bIns="0" rIns="0">
            <a:spAutoFit/>
          </a:bodyPr>
          <a:lstStyle/>
          <a:p>
            <a:pPr algn="l">
              <a:lnSpc>
                <a:spcPts val="2999"/>
              </a:lnSpc>
            </a:pPr>
            <a:r>
              <a:rPr lang="en-US" sz="2499" spc="-120">
                <a:solidFill>
                  <a:srgbClr val="443324"/>
                </a:solidFill>
                <a:latin typeface="Now"/>
              </a:rPr>
              <a:t>Organize and lead and develop leader skills.</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#9</a:t>
            </a:r>
          </a:p>
        </p:txBody>
      </p:sp>
      <p:sp>
        <p:nvSpPr>
          <p:cNvPr name="TextBox 14" id="14"/>
          <p:cNvSpPr txBox="true"/>
          <p:nvPr/>
        </p:nvSpPr>
        <p:spPr>
          <a:xfrm rot="-232762">
            <a:off x="754968" y="6502227"/>
            <a:ext cx="7484708" cy="1589095"/>
          </a:xfrm>
          <a:prstGeom prst="rect">
            <a:avLst/>
          </a:prstGeom>
        </p:spPr>
        <p:txBody>
          <a:bodyPr anchor="t" rtlCol="false" tIns="0" lIns="0" bIns="0" rIns="0">
            <a:spAutoFit/>
          </a:bodyPr>
          <a:lstStyle/>
          <a:p>
            <a:pPr>
              <a:lnSpc>
                <a:spcPts val="5956"/>
              </a:lnSpc>
            </a:pPr>
            <a:r>
              <a:rPr lang="en-US" sz="5414">
                <a:solidFill>
                  <a:srgbClr val="443324"/>
                </a:solidFill>
                <a:latin typeface="Bryndan Write Bold"/>
              </a:rPr>
              <a:t>SPACE AND PARTICIPATION FOR ALL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5"/>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4"/>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67364" y="7772163"/>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0"/>
            <a:ext cx="5948592" cy="3924419"/>
          </a:xfrm>
          <a:custGeom>
            <a:avLst/>
            <a:gdLst/>
            <a:ahLst/>
            <a:cxnLst/>
            <a:rect r="r" b="b" t="t" l="l"/>
            <a:pathLst>
              <a:path h="3924419" w="5948592">
                <a:moveTo>
                  <a:pt x="0" y="0"/>
                </a:moveTo>
                <a:lnTo>
                  <a:pt x="5948592" y="0"/>
                </a:lnTo>
                <a:lnTo>
                  <a:pt x="5948592" y="3924419"/>
                </a:lnTo>
                <a:lnTo>
                  <a:pt x="0" y="3924419"/>
                </a:lnTo>
                <a:lnTo>
                  <a:pt x="0" y="0"/>
                </a:lnTo>
                <a:close/>
              </a:path>
            </a:pathLst>
          </a:custGeom>
          <a:blipFill>
            <a:blip r:embed="rId12"/>
            <a:stretch>
              <a:fillRect l="0" t="-25" r="0" b="-25"/>
            </a:stretch>
          </a:blipFill>
        </p:spPr>
      </p:sp>
      <p:sp>
        <p:nvSpPr>
          <p:cNvPr name="Freeform 9" id="9"/>
          <p:cNvSpPr/>
          <p:nvPr/>
        </p:nvSpPr>
        <p:spPr>
          <a:xfrm flipH="false" flipV="false" rot="0">
            <a:off x="1108502" y="1146768"/>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9"/>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4965635" y="1035269"/>
            <a:ext cx="2248535" cy="1492885"/>
          </a:xfrm>
          <a:custGeom>
            <a:avLst/>
            <a:gdLst/>
            <a:ahLst/>
            <a:cxnLst/>
            <a:rect r="r" b="b" t="t" l="l"/>
            <a:pathLst>
              <a:path h="1492885" w="2248535">
                <a:moveTo>
                  <a:pt x="0" y="0"/>
                </a:moveTo>
                <a:lnTo>
                  <a:pt x="2248535" y="0"/>
                </a:lnTo>
                <a:lnTo>
                  <a:pt x="2248535" y="1492885"/>
                </a:lnTo>
                <a:lnTo>
                  <a:pt x="0" y="149288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9943557" y="3357469"/>
            <a:ext cx="6972300" cy="5924554"/>
          </a:xfrm>
          <a:prstGeom prst="rect">
            <a:avLst/>
          </a:prstGeom>
        </p:spPr>
        <p:txBody>
          <a:bodyPr anchor="t" rtlCol="false" tIns="0" lIns="0" bIns="0" rIns="0">
            <a:spAutoFit/>
          </a:bodyPr>
          <a:lstStyle/>
          <a:p>
            <a:pPr algn="just">
              <a:lnSpc>
                <a:spcPts val="3449"/>
              </a:lnSpc>
            </a:pPr>
            <a:r>
              <a:rPr lang="en-US" sz="2499" spc="-40">
                <a:solidFill>
                  <a:srgbClr val="443324"/>
                </a:solidFill>
                <a:latin typeface="Now"/>
              </a:rPr>
              <a:t>To introduce and activate the cycling culture and the use of the lake path to young people between the ages of 18-30.</a:t>
            </a:r>
          </a:p>
          <a:p>
            <a:pPr algn="l">
              <a:lnSpc>
                <a:spcPts val="3449"/>
              </a:lnSpc>
            </a:pPr>
            <a:r>
              <a:rPr lang="en-US" sz="2499" spc="-74">
                <a:solidFill>
                  <a:srgbClr val="443324"/>
                </a:solidFill>
                <a:latin typeface="Now"/>
              </a:rPr>
              <a:t>Experience: Young people to determine the whole project and route themselves and to carry out correspondence with official institutions.</a:t>
            </a:r>
          </a:p>
          <a:p>
            <a:pPr algn="l">
              <a:lnSpc>
                <a:spcPts val="2999"/>
              </a:lnSpc>
            </a:pPr>
            <a:r>
              <a:rPr lang="en-US" sz="2499" spc="-10">
                <a:solidFill>
                  <a:srgbClr val="443324"/>
                </a:solidFill>
                <a:latin typeface="Now"/>
              </a:rPr>
              <a:t>Some difficulties;</a:t>
            </a:r>
          </a:p>
          <a:p>
            <a:pPr algn="l" marL="314325" indent="-157162" lvl="1">
              <a:lnSpc>
                <a:spcPts val="3449"/>
              </a:lnSpc>
              <a:buFont typeface="Arial"/>
              <a:buChar char="•"/>
            </a:pPr>
            <a:r>
              <a:rPr lang="en-US" sz="2499" spc="-10">
                <a:solidFill>
                  <a:srgbClr val="443324"/>
                </a:solidFill>
                <a:latin typeface="Now"/>
              </a:rPr>
              <a:t>Young people organizing a project for the first time and lack of experience.</a:t>
            </a:r>
          </a:p>
          <a:p>
            <a:pPr algn="l" marL="314325" indent="-157162" lvl="1">
              <a:lnSpc>
                <a:spcPts val="3449"/>
              </a:lnSpc>
              <a:buFont typeface="Arial"/>
              <a:buChar char="•"/>
            </a:pPr>
            <a:r>
              <a:rPr lang="en-US" sz="2499" spc="-30">
                <a:solidFill>
                  <a:srgbClr val="443324"/>
                </a:solidFill>
                <a:latin typeface="Now"/>
              </a:rPr>
              <a:t>The closure of the road where the route is located to traffic has negatively affected the existing vehicle traffic for a certain period of time.</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#10</a:t>
            </a:r>
          </a:p>
        </p:txBody>
      </p:sp>
      <p:sp>
        <p:nvSpPr>
          <p:cNvPr name="TextBox 14" id="14"/>
          <p:cNvSpPr txBox="true"/>
          <p:nvPr/>
        </p:nvSpPr>
        <p:spPr>
          <a:xfrm rot="-232762">
            <a:off x="1084887" y="6096185"/>
            <a:ext cx="6595924" cy="1901227"/>
          </a:xfrm>
          <a:prstGeom prst="rect">
            <a:avLst/>
          </a:prstGeom>
        </p:spPr>
        <p:txBody>
          <a:bodyPr anchor="t" rtlCol="false" tIns="0" lIns="0" bIns="0" rIns="0">
            <a:spAutoFit/>
          </a:bodyPr>
          <a:lstStyle/>
          <a:p>
            <a:pPr>
              <a:lnSpc>
                <a:spcPts val="7133"/>
              </a:lnSpc>
            </a:pPr>
            <a:r>
              <a:rPr lang="en-US" sz="6484">
                <a:solidFill>
                  <a:srgbClr val="443324"/>
                </a:solidFill>
                <a:latin typeface="Bryndan Write Bold"/>
              </a:rPr>
              <a:t>SUSTAINABLE GREEN EUROPE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90405" y="337566"/>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67364" y="8823746"/>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315051" y="1456592"/>
            <a:ext cx="5948593" cy="3924419"/>
          </a:xfrm>
          <a:custGeom>
            <a:avLst/>
            <a:gdLst/>
            <a:ahLst/>
            <a:cxnLst/>
            <a:rect r="r" b="b" t="t" l="l"/>
            <a:pathLst>
              <a:path h="3924419" w="5948593">
                <a:moveTo>
                  <a:pt x="0" y="0"/>
                </a:moveTo>
                <a:lnTo>
                  <a:pt x="5948593" y="0"/>
                </a:lnTo>
                <a:lnTo>
                  <a:pt x="5948593" y="3924419"/>
                </a:lnTo>
                <a:lnTo>
                  <a:pt x="0" y="3924419"/>
                </a:lnTo>
                <a:lnTo>
                  <a:pt x="0" y="0"/>
                </a:lnTo>
                <a:close/>
              </a:path>
            </a:pathLst>
          </a:custGeom>
          <a:blipFill>
            <a:blip r:embed="rId12"/>
            <a:stretch>
              <a:fillRect l="0" t="-115" r="0" b="-115"/>
            </a:stretch>
          </a:blipFill>
        </p:spPr>
      </p:sp>
      <p:sp>
        <p:nvSpPr>
          <p:cNvPr name="Freeform 9" id="9"/>
          <p:cNvSpPr/>
          <p:nvPr/>
        </p:nvSpPr>
        <p:spPr>
          <a:xfrm flipH="false" flipV="false" rot="0">
            <a:off x="1108502" y="1146769"/>
            <a:ext cx="6341034" cy="5038293"/>
          </a:xfrm>
          <a:custGeom>
            <a:avLst/>
            <a:gdLst/>
            <a:ahLst/>
            <a:cxnLst/>
            <a:rect r="r" b="b" t="t" l="l"/>
            <a:pathLst>
              <a:path h="5038293" w="6341034">
                <a:moveTo>
                  <a:pt x="0" y="0"/>
                </a:moveTo>
                <a:lnTo>
                  <a:pt x="6341034" y="0"/>
                </a:lnTo>
                <a:lnTo>
                  <a:pt x="6341034" y="5038293"/>
                </a:lnTo>
                <a:lnTo>
                  <a:pt x="0" y="5038293"/>
                </a:lnTo>
                <a:lnTo>
                  <a:pt x="0" y="0"/>
                </a:lnTo>
                <a:close/>
              </a:path>
            </a:pathLst>
          </a:custGeom>
          <a:blipFill>
            <a:blip r:embed="rId13"/>
            <a:stretch>
              <a:fillRect l="0" t="-5" r="0" b="-5"/>
            </a:stretch>
          </a:blipFill>
        </p:spPr>
      </p:sp>
      <p:sp>
        <p:nvSpPr>
          <p:cNvPr name="Freeform 10" id="10"/>
          <p:cNvSpPr/>
          <p:nvPr/>
        </p:nvSpPr>
        <p:spPr>
          <a:xfrm flipH="false" flipV="false" rot="0">
            <a:off x="4992120" y="8722097"/>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5160012" y="1689334"/>
            <a:ext cx="2266950" cy="1542415"/>
          </a:xfrm>
          <a:custGeom>
            <a:avLst/>
            <a:gdLst/>
            <a:ahLst/>
            <a:cxnLst/>
            <a:rect r="r" b="b" t="t" l="l"/>
            <a:pathLst>
              <a:path h="1542415" w="2266950">
                <a:moveTo>
                  <a:pt x="0" y="0"/>
                </a:moveTo>
                <a:lnTo>
                  <a:pt x="2266950" y="0"/>
                </a:lnTo>
                <a:lnTo>
                  <a:pt x="2266950" y="1542415"/>
                </a:lnTo>
                <a:lnTo>
                  <a:pt x="0" y="154241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9772008" y="5484078"/>
            <a:ext cx="6837045" cy="2905127"/>
          </a:xfrm>
          <a:prstGeom prst="rect">
            <a:avLst/>
          </a:prstGeom>
        </p:spPr>
        <p:txBody>
          <a:bodyPr anchor="t" rtlCol="false" tIns="0" lIns="0" bIns="0" rIns="0">
            <a:spAutoFit/>
          </a:bodyPr>
          <a:lstStyle/>
          <a:p>
            <a:pPr algn="l" marL="313690" indent="-156845" lvl="1">
              <a:lnSpc>
                <a:spcPts val="2999"/>
              </a:lnSpc>
              <a:buFont typeface="Arial"/>
              <a:buChar char="•"/>
            </a:pPr>
            <a:r>
              <a:rPr lang="en-US" sz="2499" spc="-49">
                <a:solidFill>
                  <a:srgbClr val="443324"/>
                </a:solidFill>
                <a:latin typeface="Now"/>
              </a:rPr>
              <a:t>The project was about “Immigration”.</a:t>
            </a:r>
          </a:p>
          <a:p>
            <a:pPr algn="l" marL="314325" indent="-157162" lvl="1">
              <a:lnSpc>
                <a:spcPts val="3449"/>
              </a:lnSpc>
              <a:buFont typeface="Arial"/>
              <a:buChar char="•"/>
            </a:pPr>
            <a:r>
              <a:rPr lang="en-US" sz="2499" spc="-104">
                <a:solidFill>
                  <a:srgbClr val="443324"/>
                </a:solidFill>
                <a:latin typeface="Now"/>
              </a:rPr>
              <a:t>The positive point was understanding the minds and the situations of the immigrants.</a:t>
            </a:r>
          </a:p>
          <a:p>
            <a:pPr algn="l" marL="314325" indent="-157162" lvl="1">
              <a:lnSpc>
                <a:spcPts val="3449"/>
              </a:lnSpc>
              <a:buFont typeface="Arial"/>
              <a:buChar char="•"/>
            </a:pPr>
            <a:r>
              <a:rPr lang="en-US" sz="2499" spc="-113">
                <a:solidFill>
                  <a:srgbClr val="443324"/>
                </a:solidFill>
                <a:latin typeface="Now"/>
              </a:rPr>
              <a:t>I had difficulties while telling the other people how we treat Syrian immigrants. Because they thought that Turkiye was treating them bad, however, it is completely the contrary.</a:t>
            </a:r>
          </a:p>
        </p:txBody>
      </p:sp>
      <p:sp>
        <p:nvSpPr>
          <p:cNvPr name="TextBox 13" id="13"/>
          <p:cNvSpPr txBox="true"/>
          <p:nvPr/>
        </p:nvSpPr>
        <p:spPr>
          <a:xfrm rot="-180000">
            <a:off x="984107" y="5617459"/>
            <a:ext cx="1436129" cy="1007745"/>
          </a:xfrm>
          <a:prstGeom prst="rect">
            <a:avLst/>
          </a:prstGeom>
        </p:spPr>
        <p:txBody>
          <a:bodyPr anchor="t" rtlCol="false" tIns="0" lIns="0" bIns="0" rIns="0">
            <a:spAutoFit/>
          </a:bodyPr>
          <a:lstStyle/>
          <a:p>
            <a:pPr algn="l">
              <a:lnSpc>
                <a:spcPts val="6990"/>
              </a:lnSpc>
            </a:pPr>
            <a:r>
              <a:rPr lang="en-US" sz="7000" spc="-853">
                <a:solidFill>
                  <a:srgbClr val="443324"/>
                </a:solidFill>
                <a:latin typeface="Bryndan Write"/>
              </a:rPr>
              <a:t>#11</a:t>
            </a:r>
          </a:p>
        </p:txBody>
      </p:sp>
      <p:sp>
        <p:nvSpPr>
          <p:cNvPr name="TextBox 14" id="14"/>
          <p:cNvSpPr txBox="true"/>
          <p:nvPr/>
        </p:nvSpPr>
        <p:spPr>
          <a:xfrm rot="-232762">
            <a:off x="1178320" y="6398531"/>
            <a:ext cx="6951559" cy="2333101"/>
          </a:xfrm>
          <a:prstGeom prst="rect">
            <a:avLst/>
          </a:prstGeom>
        </p:spPr>
        <p:txBody>
          <a:bodyPr anchor="t" rtlCol="false" tIns="0" lIns="0" bIns="0" rIns="0">
            <a:spAutoFit/>
          </a:bodyPr>
          <a:lstStyle/>
          <a:p>
            <a:pPr>
              <a:lnSpc>
                <a:spcPts val="5902"/>
              </a:lnSpc>
            </a:pPr>
            <a:r>
              <a:rPr lang="en-US" sz="5366">
                <a:solidFill>
                  <a:srgbClr val="443324"/>
                </a:solidFill>
                <a:latin typeface="Bryndan Write Bold"/>
              </a:rPr>
              <a:t>YOUTH ORGANISATIONS &amp; EUROPEAN PROGRAMMES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10800000">
            <a:off x="-28854" y="4838789"/>
            <a:ext cx="18316854" cy="6731467"/>
          </a:xfrm>
          <a:custGeom>
            <a:avLst/>
            <a:gdLst/>
            <a:ahLst/>
            <a:cxnLst/>
            <a:rect r="r" b="b" t="t" l="l"/>
            <a:pathLst>
              <a:path h="6731467" w="18316854">
                <a:moveTo>
                  <a:pt x="0" y="0"/>
                </a:moveTo>
                <a:lnTo>
                  <a:pt x="18316854" y="0"/>
                </a:lnTo>
                <a:lnTo>
                  <a:pt x="18316854" y="6731467"/>
                </a:lnTo>
                <a:lnTo>
                  <a:pt x="0" y="6731467"/>
                </a:lnTo>
                <a:lnTo>
                  <a:pt x="0" y="0"/>
                </a:lnTo>
                <a:close/>
              </a:path>
            </a:pathLst>
          </a:custGeom>
          <a:blipFill>
            <a:blip r:embed="rId3"/>
            <a:stretch>
              <a:fillRect l="-2214" t="-163035" r="-1171" b="0"/>
            </a:stretch>
          </a:blipFill>
        </p:spPr>
      </p:sp>
      <p:sp>
        <p:nvSpPr>
          <p:cNvPr name="TextBox 4" id="4"/>
          <p:cNvSpPr txBox="true"/>
          <p:nvPr/>
        </p:nvSpPr>
        <p:spPr>
          <a:xfrm rot="-141874">
            <a:off x="616360" y="3207365"/>
            <a:ext cx="15630225" cy="2109997"/>
          </a:xfrm>
          <a:prstGeom prst="rect">
            <a:avLst/>
          </a:prstGeom>
        </p:spPr>
        <p:txBody>
          <a:bodyPr anchor="t" rtlCol="false" tIns="0" lIns="0" bIns="0" rIns="0">
            <a:spAutoFit/>
          </a:bodyPr>
          <a:lstStyle/>
          <a:p>
            <a:pPr>
              <a:lnSpc>
                <a:spcPts val="15309"/>
              </a:lnSpc>
            </a:pPr>
            <a:r>
              <a:rPr lang="en-US" sz="13917">
                <a:solidFill>
                  <a:srgbClr val="443324"/>
                </a:solidFill>
                <a:latin typeface="Bryndan Write Bold"/>
              </a:rPr>
              <a:t>RECOMMENDATIONS</a:t>
            </a:r>
          </a:p>
        </p:txBody>
      </p:sp>
      <p:sp>
        <p:nvSpPr>
          <p:cNvPr name="TextBox 5" id="5"/>
          <p:cNvSpPr txBox="true"/>
          <p:nvPr/>
        </p:nvSpPr>
        <p:spPr>
          <a:xfrm rot="0">
            <a:off x="5977126" y="7144273"/>
            <a:ext cx="9440449" cy="876479"/>
          </a:xfrm>
          <a:prstGeom prst="rect">
            <a:avLst/>
          </a:prstGeom>
        </p:spPr>
        <p:txBody>
          <a:bodyPr anchor="t" rtlCol="false" tIns="0" lIns="0" bIns="0" rIns="0">
            <a:spAutoFit/>
          </a:bodyPr>
          <a:lstStyle/>
          <a:p>
            <a:pPr algn="ctr">
              <a:lnSpc>
                <a:spcPts val="7209"/>
              </a:lnSpc>
            </a:pPr>
            <a:r>
              <a:rPr lang="en-US" sz="5149">
                <a:solidFill>
                  <a:srgbClr val="443324"/>
                </a:solidFill>
                <a:latin typeface="Now Bold"/>
              </a:rPr>
              <a:t>CHAPTER 3</a:t>
            </a:r>
          </a:p>
        </p:txBody>
      </p:sp>
      <p:sp>
        <p:nvSpPr>
          <p:cNvPr name="Freeform 6" id="6"/>
          <p:cNvSpPr/>
          <p:nvPr/>
        </p:nvSpPr>
        <p:spPr>
          <a:xfrm flipH="false" flipV="false" rot="133024">
            <a:off x="2688311" y="5951636"/>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0212" y="283491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5769283">
            <a:off x="6355509" y="6282300"/>
            <a:ext cx="2749894" cy="2906355"/>
          </a:xfrm>
          <a:custGeom>
            <a:avLst/>
            <a:gdLst/>
            <a:ahLst/>
            <a:cxnLst/>
            <a:rect r="r" b="b" t="t" l="l"/>
            <a:pathLst>
              <a:path h="2906355" w="2749894">
                <a:moveTo>
                  <a:pt x="0" y="0"/>
                </a:moveTo>
                <a:lnTo>
                  <a:pt x="2749893" y="0"/>
                </a:lnTo>
                <a:lnTo>
                  <a:pt x="2749893" y="2906355"/>
                </a:lnTo>
                <a:lnTo>
                  <a:pt x="0" y="29063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true" rot="-5319064">
            <a:off x="6979979" y="-1035577"/>
            <a:ext cx="12515100" cy="10561656"/>
          </a:xfrm>
          <a:custGeom>
            <a:avLst/>
            <a:gdLst/>
            <a:ahLst/>
            <a:cxnLst/>
            <a:rect r="r" b="b" t="t" l="l"/>
            <a:pathLst>
              <a:path h="10561656" w="12515100">
                <a:moveTo>
                  <a:pt x="0" y="10561656"/>
                </a:moveTo>
                <a:lnTo>
                  <a:pt x="12515101" y="10561656"/>
                </a:lnTo>
                <a:lnTo>
                  <a:pt x="12515101" y="0"/>
                </a:lnTo>
                <a:lnTo>
                  <a:pt x="0" y="0"/>
                </a:lnTo>
                <a:lnTo>
                  <a:pt x="0" y="10561656"/>
                </a:lnTo>
                <a:close/>
              </a:path>
            </a:pathLst>
          </a:custGeom>
          <a:blipFill>
            <a:blip r:embed="rId3"/>
            <a:stretch>
              <a:fillRect l="-1159" t="-13361" r="-1159" b="0"/>
            </a:stretch>
          </a:blipFill>
        </p:spPr>
      </p:sp>
      <p:sp>
        <p:nvSpPr>
          <p:cNvPr name="TextBox 4" id="4"/>
          <p:cNvSpPr txBox="true"/>
          <p:nvPr/>
        </p:nvSpPr>
        <p:spPr>
          <a:xfrm rot="-141874">
            <a:off x="105923" y="2443318"/>
            <a:ext cx="8767621" cy="16217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TERMINOLOGY</a:t>
            </a:r>
          </a:p>
        </p:txBody>
      </p:sp>
      <p:sp>
        <p:nvSpPr>
          <p:cNvPr name="Freeform 5" id="5"/>
          <p:cNvSpPr/>
          <p:nvPr/>
        </p:nvSpPr>
        <p:spPr>
          <a:xfrm flipH="false" flipV="false" rot="0">
            <a:off x="1928461" y="3795507"/>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317058" y="3419828"/>
            <a:ext cx="8389223" cy="2835017"/>
          </a:xfrm>
          <a:prstGeom prst="rect">
            <a:avLst/>
          </a:prstGeom>
        </p:spPr>
        <p:txBody>
          <a:bodyPr anchor="t" rtlCol="false" tIns="0" lIns="0" bIns="0" rIns="0">
            <a:spAutoFit/>
          </a:bodyPr>
          <a:lstStyle/>
          <a:p>
            <a:pPr>
              <a:lnSpc>
                <a:spcPts val="10734"/>
              </a:lnSpc>
            </a:pPr>
            <a:r>
              <a:rPr lang="en-US" sz="9758">
                <a:solidFill>
                  <a:srgbClr val="443324"/>
                </a:solidFill>
                <a:latin typeface="Bryndan Write Bold"/>
              </a:rPr>
              <a:t>MODERN</a:t>
            </a:r>
          </a:p>
          <a:p>
            <a:pPr>
              <a:lnSpc>
                <a:spcPts val="10734"/>
              </a:lnSpc>
            </a:pPr>
            <a:r>
              <a:rPr lang="en-US" sz="9758">
                <a:solidFill>
                  <a:srgbClr val="443324"/>
                </a:solidFill>
                <a:latin typeface="Bryndan Write Bold"/>
              </a:rPr>
              <a:t>IDEAS</a:t>
            </a:r>
          </a:p>
        </p:txBody>
      </p:sp>
      <p:sp>
        <p:nvSpPr>
          <p:cNvPr name="Freeform 7" id="7"/>
          <p:cNvSpPr/>
          <p:nvPr/>
        </p:nvSpPr>
        <p:spPr>
          <a:xfrm flipH="false" flipV="false" rot="0">
            <a:off x="191993" y="90299"/>
            <a:ext cx="1795145" cy="1758314"/>
          </a:xfrm>
          <a:custGeom>
            <a:avLst/>
            <a:gdLst/>
            <a:ahLst/>
            <a:cxnLst/>
            <a:rect r="r" b="b" t="t" l="l"/>
            <a:pathLst>
              <a:path h="1758314" w="1795145">
                <a:moveTo>
                  <a:pt x="0" y="0"/>
                </a:moveTo>
                <a:lnTo>
                  <a:pt x="1795145" y="0"/>
                </a:lnTo>
                <a:lnTo>
                  <a:pt x="1795145" y="1758314"/>
                </a:lnTo>
                <a:lnTo>
                  <a:pt x="0" y="17583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581334" y="6254846"/>
            <a:ext cx="1098550" cy="1219835"/>
          </a:xfrm>
          <a:custGeom>
            <a:avLst/>
            <a:gdLst/>
            <a:ahLst/>
            <a:cxnLst/>
            <a:rect r="r" b="b" t="t" l="l"/>
            <a:pathLst>
              <a:path h="1219835" w="1098550">
                <a:moveTo>
                  <a:pt x="0" y="0"/>
                </a:moveTo>
                <a:lnTo>
                  <a:pt x="1098550" y="0"/>
                </a:lnTo>
                <a:lnTo>
                  <a:pt x="1098550" y="1219835"/>
                </a:lnTo>
                <a:lnTo>
                  <a:pt x="0" y="12198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4679884" y="7062929"/>
            <a:ext cx="7409746" cy="1381693"/>
          </a:xfrm>
          <a:prstGeom prst="rect">
            <a:avLst/>
          </a:prstGeom>
        </p:spPr>
        <p:txBody>
          <a:bodyPr anchor="t" rtlCol="false" tIns="0" lIns="0" bIns="0" rIns="0">
            <a:spAutoFit/>
          </a:bodyPr>
          <a:lstStyle/>
          <a:p>
            <a:pPr>
              <a:lnSpc>
                <a:spcPts val="10025"/>
              </a:lnSpc>
            </a:pPr>
            <a:r>
              <a:rPr lang="en-US" sz="9113">
                <a:solidFill>
                  <a:srgbClr val="443324"/>
                </a:solidFill>
                <a:latin typeface="Bryndan Write Bold"/>
              </a:rPr>
              <a:t>CLASSIC IDEAS</a:t>
            </a:r>
          </a:p>
        </p:txBody>
      </p:sp>
      <p:sp>
        <p:nvSpPr>
          <p:cNvPr name="Freeform 10" id="10"/>
          <p:cNvSpPr/>
          <p:nvPr/>
        </p:nvSpPr>
        <p:spPr>
          <a:xfrm flipH="false" flipV="false" rot="121044">
            <a:off x="5723297" y="8534628"/>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302244">
            <a:off x="10676257" y="6128413"/>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3830506" y="8610828"/>
            <a:ext cx="3362325" cy="1801495"/>
          </a:xfrm>
          <a:custGeom>
            <a:avLst/>
            <a:gdLst/>
            <a:ahLst/>
            <a:cxnLst/>
            <a:rect r="r" b="b" t="t" l="l"/>
            <a:pathLst>
              <a:path h="1801495" w="3362325">
                <a:moveTo>
                  <a:pt x="0" y="0"/>
                </a:moveTo>
                <a:lnTo>
                  <a:pt x="3362325" y="0"/>
                </a:lnTo>
                <a:lnTo>
                  <a:pt x="3362325" y="1801495"/>
                </a:lnTo>
                <a:lnTo>
                  <a:pt x="0" y="18014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15968296" y="909559"/>
            <a:ext cx="2320290" cy="1803400"/>
          </a:xfrm>
          <a:custGeom>
            <a:avLst/>
            <a:gdLst/>
            <a:ahLst/>
            <a:cxnLst/>
            <a:rect r="r" b="b" t="t" l="l"/>
            <a:pathLst>
              <a:path h="1803400" w="2320290">
                <a:moveTo>
                  <a:pt x="0" y="0"/>
                </a:moveTo>
                <a:lnTo>
                  <a:pt x="2320290" y="0"/>
                </a:lnTo>
                <a:lnTo>
                  <a:pt x="2320290" y="1803400"/>
                </a:lnTo>
                <a:lnTo>
                  <a:pt x="0" y="180340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0" y="543743"/>
            <a:ext cx="4038200" cy="3213099"/>
          </a:xfrm>
          <a:custGeom>
            <a:avLst/>
            <a:gdLst/>
            <a:ahLst/>
            <a:cxnLst/>
            <a:rect r="r" b="b" t="t" l="l"/>
            <a:pathLst>
              <a:path h="3213099" w="4038200">
                <a:moveTo>
                  <a:pt x="0" y="0"/>
                </a:moveTo>
                <a:lnTo>
                  <a:pt x="4038200" y="0"/>
                </a:lnTo>
                <a:lnTo>
                  <a:pt x="4038200" y="3213099"/>
                </a:lnTo>
                <a:lnTo>
                  <a:pt x="0" y="3213099"/>
                </a:lnTo>
                <a:lnTo>
                  <a:pt x="0" y="0"/>
                </a:lnTo>
                <a:close/>
              </a:path>
            </a:pathLst>
          </a:custGeom>
          <a:blipFill>
            <a:blip r:embed="rId3"/>
            <a:stretch>
              <a:fillRect l="0" t="-19" r="0" b="-19"/>
            </a:stretch>
          </a:blipFill>
        </p:spPr>
      </p:sp>
      <p:sp>
        <p:nvSpPr>
          <p:cNvPr name="Freeform 4" id="4"/>
          <p:cNvSpPr/>
          <p:nvPr/>
        </p:nvSpPr>
        <p:spPr>
          <a:xfrm flipH="false" flipV="false" rot="0">
            <a:off x="13928404" y="6045246"/>
            <a:ext cx="4359595" cy="3962399"/>
          </a:xfrm>
          <a:custGeom>
            <a:avLst/>
            <a:gdLst/>
            <a:ahLst/>
            <a:cxnLst/>
            <a:rect r="r" b="b" t="t" l="l"/>
            <a:pathLst>
              <a:path h="3962399" w="4359595">
                <a:moveTo>
                  <a:pt x="0" y="0"/>
                </a:moveTo>
                <a:lnTo>
                  <a:pt x="4359595" y="0"/>
                </a:lnTo>
                <a:lnTo>
                  <a:pt x="4359595" y="3962399"/>
                </a:lnTo>
                <a:lnTo>
                  <a:pt x="0" y="3962399"/>
                </a:lnTo>
                <a:lnTo>
                  <a:pt x="0" y="0"/>
                </a:lnTo>
                <a:close/>
              </a:path>
            </a:pathLst>
          </a:custGeom>
          <a:blipFill>
            <a:blip r:embed="rId4"/>
            <a:stretch>
              <a:fillRect l="0" t="-21" r="0" b="-21"/>
            </a:stretch>
          </a:blipFill>
        </p:spPr>
      </p:sp>
      <p:sp>
        <p:nvSpPr>
          <p:cNvPr name="Freeform 5" id="5"/>
          <p:cNvSpPr/>
          <p:nvPr/>
        </p:nvSpPr>
        <p:spPr>
          <a:xfrm flipH="false" flipV="false" rot="0">
            <a:off x="14553519" y="0"/>
            <a:ext cx="3735070" cy="3401695"/>
          </a:xfrm>
          <a:custGeom>
            <a:avLst/>
            <a:gdLst/>
            <a:ahLst/>
            <a:cxnLst/>
            <a:rect r="r" b="b" t="t" l="l"/>
            <a:pathLst>
              <a:path h="3401695" w="3735070">
                <a:moveTo>
                  <a:pt x="0" y="0"/>
                </a:moveTo>
                <a:lnTo>
                  <a:pt x="3735070" y="0"/>
                </a:lnTo>
                <a:lnTo>
                  <a:pt x="3735070" y="3401695"/>
                </a:lnTo>
                <a:lnTo>
                  <a:pt x="0" y="34016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93" y="8139595"/>
            <a:ext cx="6271260" cy="1166495"/>
          </a:xfrm>
          <a:custGeom>
            <a:avLst/>
            <a:gdLst/>
            <a:ahLst/>
            <a:cxnLst/>
            <a:rect r="r" b="b" t="t" l="l"/>
            <a:pathLst>
              <a:path h="1166495" w="6271260">
                <a:moveTo>
                  <a:pt x="0" y="0"/>
                </a:moveTo>
                <a:lnTo>
                  <a:pt x="6271260" y="0"/>
                </a:lnTo>
                <a:lnTo>
                  <a:pt x="6271260" y="1166495"/>
                </a:lnTo>
                <a:lnTo>
                  <a:pt x="0" y="11664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492135" y="2929154"/>
            <a:ext cx="161925" cy="161924"/>
          </a:xfrm>
          <a:custGeom>
            <a:avLst/>
            <a:gdLst/>
            <a:ahLst/>
            <a:cxnLst/>
            <a:rect r="r" b="b" t="t" l="l"/>
            <a:pathLst>
              <a:path h="161924" w="161925">
                <a:moveTo>
                  <a:pt x="0" y="0"/>
                </a:moveTo>
                <a:lnTo>
                  <a:pt x="161925" y="0"/>
                </a:lnTo>
                <a:lnTo>
                  <a:pt x="161925" y="161924"/>
                </a:lnTo>
                <a:lnTo>
                  <a:pt x="0" y="161924"/>
                </a:lnTo>
                <a:lnTo>
                  <a:pt x="0" y="0"/>
                </a:lnTo>
                <a:close/>
              </a:path>
            </a:pathLst>
          </a:custGeom>
          <a:blipFill>
            <a:blip r:embed="rId9"/>
            <a:stretch>
              <a:fillRect l="0" t="0" r="0" b="0"/>
            </a:stretch>
          </a:blipFill>
        </p:spPr>
      </p:sp>
      <p:sp>
        <p:nvSpPr>
          <p:cNvPr name="Freeform 8" id="8"/>
          <p:cNvSpPr/>
          <p:nvPr/>
        </p:nvSpPr>
        <p:spPr>
          <a:xfrm flipH="false" flipV="false" rot="0">
            <a:off x="4492135" y="4434104"/>
            <a:ext cx="161925" cy="161924"/>
          </a:xfrm>
          <a:custGeom>
            <a:avLst/>
            <a:gdLst/>
            <a:ahLst/>
            <a:cxnLst/>
            <a:rect r="r" b="b" t="t" l="l"/>
            <a:pathLst>
              <a:path h="161924" w="161925">
                <a:moveTo>
                  <a:pt x="0" y="0"/>
                </a:moveTo>
                <a:lnTo>
                  <a:pt x="161925" y="0"/>
                </a:lnTo>
                <a:lnTo>
                  <a:pt x="161925" y="161924"/>
                </a:lnTo>
                <a:lnTo>
                  <a:pt x="0" y="161924"/>
                </a:lnTo>
                <a:lnTo>
                  <a:pt x="0" y="0"/>
                </a:lnTo>
                <a:close/>
              </a:path>
            </a:pathLst>
          </a:custGeom>
          <a:blipFill>
            <a:blip r:embed="rId9"/>
            <a:stretch>
              <a:fillRect l="0" t="0" r="0" b="0"/>
            </a:stretch>
          </a:blipFill>
        </p:spPr>
      </p:sp>
      <p:sp>
        <p:nvSpPr>
          <p:cNvPr name="Freeform 9" id="9"/>
          <p:cNvSpPr/>
          <p:nvPr/>
        </p:nvSpPr>
        <p:spPr>
          <a:xfrm flipH="false" flipV="false" rot="0">
            <a:off x="4492135" y="5939054"/>
            <a:ext cx="161925" cy="161924"/>
          </a:xfrm>
          <a:custGeom>
            <a:avLst/>
            <a:gdLst/>
            <a:ahLst/>
            <a:cxnLst/>
            <a:rect r="r" b="b" t="t" l="l"/>
            <a:pathLst>
              <a:path h="161924" w="161925">
                <a:moveTo>
                  <a:pt x="0" y="0"/>
                </a:moveTo>
                <a:lnTo>
                  <a:pt x="161925" y="0"/>
                </a:lnTo>
                <a:lnTo>
                  <a:pt x="161925" y="161924"/>
                </a:lnTo>
                <a:lnTo>
                  <a:pt x="0" y="161924"/>
                </a:lnTo>
                <a:lnTo>
                  <a:pt x="0" y="0"/>
                </a:lnTo>
                <a:close/>
              </a:path>
            </a:pathLst>
          </a:custGeom>
          <a:blipFill>
            <a:blip r:embed="rId9"/>
            <a:stretch>
              <a:fillRect l="0" t="0" r="0" b="0"/>
            </a:stretch>
          </a:blipFill>
        </p:spPr>
      </p:sp>
      <p:sp>
        <p:nvSpPr>
          <p:cNvPr name="TextBox 10" id="10"/>
          <p:cNvSpPr txBox="true"/>
          <p:nvPr/>
        </p:nvSpPr>
        <p:spPr>
          <a:xfrm rot="0">
            <a:off x="2593863" y="2667974"/>
            <a:ext cx="13827191" cy="6054868"/>
          </a:xfrm>
          <a:prstGeom prst="rect">
            <a:avLst/>
          </a:prstGeom>
        </p:spPr>
        <p:txBody>
          <a:bodyPr anchor="t" rtlCol="false" tIns="0" lIns="0" bIns="0" rIns="0">
            <a:spAutoFit/>
          </a:bodyPr>
          <a:lstStyle/>
          <a:p>
            <a:pPr marL="673469" indent="-336734" lvl="1">
              <a:lnSpc>
                <a:spcPts val="4367"/>
              </a:lnSpc>
              <a:buFont typeface="Arial"/>
              <a:buChar char="•"/>
            </a:pPr>
            <a:r>
              <a:rPr lang="en-US" sz="3119" spc="-9">
                <a:solidFill>
                  <a:srgbClr val="644B35"/>
                </a:solidFill>
                <a:latin typeface="Now"/>
              </a:rPr>
              <a:t>THE ACTION OF TAKING PART IN SOMETHING.</a:t>
            </a:r>
          </a:p>
          <a:p>
            <a:pPr>
              <a:lnSpc>
                <a:spcPts val="4367"/>
              </a:lnSpc>
            </a:pPr>
          </a:p>
          <a:p>
            <a:pPr>
              <a:lnSpc>
                <a:spcPts val="4367"/>
              </a:lnSpc>
            </a:pPr>
          </a:p>
          <a:p>
            <a:pPr marL="673469" indent="-336734" lvl="1">
              <a:lnSpc>
                <a:spcPts val="4367"/>
              </a:lnSpc>
              <a:buFont typeface="Arial"/>
              <a:buChar char="•"/>
            </a:pPr>
            <a:r>
              <a:rPr lang="en-US" sz="3119" spc="-155">
                <a:solidFill>
                  <a:srgbClr val="644B35"/>
                </a:solidFill>
                <a:latin typeface="Now"/>
              </a:rPr>
              <a:t>THE PERIOD BETWEEN CHILDHOOD AND ADULT AGE. ( 13- 30 YEARS OLD)</a:t>
            </a:r>
          </a:p>
          <a:p>
            <a:pPr>
              <a:lnSpc>
                <a:spcPts val="4367"/>
              </a:lnSpc>
            </a:pPr>
          </a:p>
          <a:p>
            <a:pPr>
              <a:lnSpc>
                <a:spcPts val="4367"/>
              </a:lnSpc>
            </a:pPr>
          </a:p>
          <a:p>
            <a:pPr marL="673469" indent="-336734" lvl="1">
              <a:lnSpc>
                <a:spcPts val="4367"/>
              </a:lnSpc>
              <a:buFont typeface="Arial"/>
              <a:buChar char="•"/>
            </a:pPr>
            <a:r>
              <a:rPr lang="en-US" sz="3119" spc="-81">
                <a:solidFill>
                  <a:srgbClr val="644B35"/>
                </a:solidFill>
                <a:latin typeface="Now"/>
              </a:rPr>
              <a:t>İS AN İNVİTİNG HUB FOR TEENS TO FİND İNSPİRATİON, BE CREATİVE, SOCİALİSE AND EQUİP THEMSELVES WİTH THE TOOLS AND SKİLLS TO HELP THEM LİVE LİFE TO THE FULL. (IT'S A WELCOMİNG, SAFE, ALCOHOL AND DRUG FREE SPACE.)</a:t>
            </a:r>
          </a:p>
          <a:p>
            <a:pPr marL="673469" indent="-336734" lvl="1">
              <a:lnSpc>
                <a:spcPts val="4367"/>
              </a:lnSpc>
              <a:buFont typeface="Arial"/>
              <a:buChar char="•"/>
            </a:pPr>
          </a:p>
        </p:txBody>
      </p:sp>
      <p:sp>
        <p:nvSpPr>
          <p:cNvPr name="TextBox 11" id="11"/>
          <p:cNvSpPr txBox="true"/>
          <p:nvPr/>
        </p:nvSpPr>
        <p:spPr>
          <a:xfrm rot="0">
            <a:off x="6271553" y="1643698"/>
            <a:ext cx="6175279" cy="866775"/>
          </a:xfrm>
          <a:prstGeom prst="rect">
            <a:avLst/>
          </a:prstGeom>
        </p:spPr>
        <p:txBody>
          <a:bodyPr anchor="t" rtlCol="false" tIns="0" lIns="0" bIns="0" rIns="0">
            <a:spAutoFit/>
          </a:bodyPr>
          <a:lstStyle/>
          <a:p>
            <a:pPr algn="ctr">
              <a:lnSpc>
                <a:spcPts val="6394"/>
              </a:lnSpc>
            </a:pPr>
            <a:r>
              <a:rPr lang="en-US" sz="5328" spc="905">
                <a:solidFill>
                  <a:srgbClr val="443324"/>
                </a:solidFill>
                <a:latin typeface="Bryndan Write"/>
              </a:rPr>
              <a:t>PARTICIPATION:</a:t>
            </a:r>
          </a:p>
        </p:txBody>
      </p:sp>
      <p:sp>
        <p:nvSpPr>
          <p:cNvPr name="TextBox 12" id="12"/>
          <p:cNvSpPr txBox="true"/>
          <p:nvPr/>
        </p:nvSpPr>
        <p:spPr>
          <a:xfrm rot="0">
            <a:off x="6271553" y="3300901"/>
            <a:ext cx="5623682" cy="866775"/>
          </a:xfrm>
          <a:prstGeom prst="rect">
            <a:avLst/>
          </a:prstGeom>
        </p:spPr>
        <p:txBody>
          <a:bodyPr anchor="t" rtlCol="false" tIns="0" lIns="0" bIns="0" rIns="0">
            <a:spAutoFit/>
          </a:bodyPr>
          <a:lstStyle/>
          <a:p>
            <a:pPr algn="ctr">
              <a:lnSpc>
                <a:spcPts val="6394"/>
              </a:lnSpc>
            </a:pPr>
            <a:r>
              <a:rPr lang="en-US" sz="5328" spc="905">
                <a:solidFill>
                  <a:srgbClr val="443324"/>
                </a:solidFill>
                <a:latin typeface="Bryndan Write"/>
              </a:rPr>
              <a:t>YOUTH:</a:t>
            </a:r>
          </a:p>
        </p:txBody>
      </p:sp>
      <p:sp>
        <p:nvSpPr>
          <p:cNvPr name="TextBox 13" id="13"/>
          <p:cNvSpPr txBox="true"/>
          <p:nvPr/>
        </p:nvSpPr>
        <p:spPr>
          <a:xfrm rot="0">
            <a:off x="6271553" y="4958104"/>
            <a:ext cx="6175279" cy="866775"/>
          </a:xfrm>
          <a:prstGeom prst="rect">
            <a:avLst/>
          </a:prstGeom>
        </p:spPr>
        <p:txBody>
          <a:bodyPr anchor="t" rtlCol="false" tIns="0" lIns="0" bIns="0" rIns="0">
            <a:spAutoFit/>
          </a:bodyPr>
          <a:lstStyle/>
          <a:p>
            <a:pPr algn="l">
              <a:lnSpc>
                <a:spcPts val="6394"/>
              </a:lnSpc>
            </a:pPr>
            <a:r>
              <a:rPr lang="en-US" sz="5328" spc="905">
                <a:solidFill>
                  <a:srgbClr val="443324"/>
                </a:solidFill>
                <a:latin typeface="Bryndan Write"/>
              </a:rPr>
              <a:t>YOUTH SPACES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TextBox 3" id="3"/>
          <p:cNvSpPr txBox="true"/>
          <p:nvPr/>
        </p:nvSpPr>
        <p:spPr>
          <a:xfrm rot="-141874">
            <a:off x="1089653" y="2470697"/>
            <a:ext cx="7409746" cy="31076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MODERN IDEAS</a:t>
            </a:r>
          </a:p>
        </p:txBody>
      </p:sp>
      <p:sp>
        <p:nvSpPr>
          <p:cNvPr name="Freeform 4" id="4"/>
          <p:cNvSpPr/>
          <p:nvPr/>
        </p:nvSpPr>
        <p:spPr>
          <a:xfrm flipH="false" flipV="false" rot="0">
            <a:off x="1028700" y="5473663"/>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324859" y="0"/>
            <a:ext cx="9963141" cy="10286999"/>
          </a:xfrm>
          <a:custGeom>
            <a:avLst/>
            <a:gdLst/>
            <a:ahLst/>
            <a:cxnLst/>
            <a:rect r="r" b="b" t="t" l="l"/>
            <a:pathLst>
              <a:path h="10286999" w="9963141">
                <a:moveTo>
                  <a:pt x="0" y="0"/>
                </a:moveTo>
                <a:lnTo>
                  <a:pt x="9963141" y="0"/>
                </a:lnTo>
                <a:lnTo>
                  <a:pt x="9963141" y="10286999"/>
                </a:lnTo>
                <a:lnTo>
                  <a:pt x="0" y="10286999"/>
                </a:lnTo>
                <a:lnTo>
                  <a:pt x="0" y="0"/>
                </a:lnTo>
                <a:close/>
              </a:path>
            </a:pathLst>
          </a:custGeom>
          <a:blipFill>
            <a:blip r:embed="rId5"/>
            <a:stretch>
              <a:fillRect l="0" t="0" r="0" b="0"/>
            </a:stretch>
          </a:blipFill>
        </p:spPr>
      </p:sp>
      <p:sp>
        <p:nvSpPr>
          <p:cNvPr name="Freeform 6" id="6"/>
          <p:cNvSpPr/>
          <p:nvPr/>
        </p:nvSpPr>
        <p:spPr>
          <a:xfrm flipH="false" flipV="false" rot="0">
            <a:off x="13691986" y="102701"/>
            <a:ext cx="3166562" cy="2558626"/>
          </a:xfrm>
          <a:custGeom>
            <a:avLst/>
            <a:gdLst/>
            <a:ahLst/>
            <a:cxnLst/>
            <a:rect r="r" b="b" t="t" l="l"/>
            <a:pathLst>
              <a:path h="2558626" w="3166562">
                <a:moveTo>
                  <a:pt x="0" y="0"/>
                </a:moveTo>
                <a:lnTo>
                  <a:pt x="3166562" y="0"/>
                </a:lnTo>
                <a:lnTo>
                  <a:pt x="3166562" y="2558626"/>
                </a:lnTo>
                <a:lnTo>
                  <a:pt x="0" y="2558626"/>
                </a:lnTo>
                <a:lnTo>
                  <a:pt x="0" y="0"/>
                </a:lnTo>
                <a:close/>
              </a:path>
            </a:pathLst>
          </a:custGeom>
          <a:blipFill>
            <a:blip r:embed="rId6"/>
            <a:stretch>
              <a:fillRect l="0" t="-31" r="0" b="-31"/>
            </a:stretch>
          </a:blipFill>
        </p:spPr>
      </p:sp>
      <p:sp>
        <p:nvSpPr>
          <p:cNvPr name="Freeform 7" id="7"/>
          <p:cNvSpPr/>
          <p:nvPr/>
        </p:nvSpPr>
        <p:spPr>
          <a:xfrm flipH="false" flipV="false" rot="0">
            <a:off x="13541915" y="2521411"/>
            <a:ext cx="3166562" cy="2558626"/>
          </a:xfrm>
          <a:custGeom>
            <a:avLst/>
            <a:gdLst/>
            <a:ahLst/>
            <a:cxnLst/>
            <a:rect r="r" b="b" t="t" l="l"/>
            <a:pathLst>
              <a:path h="2558626" w="3166562">
                <a:moveTo>
                  <a:pt x="0" y="0"/>
                </a:moveTo>
                <a:lnTo>
                  <a:pt x="3166562" y="0"/>
                </a:lnTo>
                <a:lnTo>
                  <a:pt x="3166562" y="2558626"/>
                </a:lnTo>
                <a:lnTo>
                  <a:pt x="0" y="2558626"/>
                </a:lnTo>
                <a:lnTo>
                  <a:pt x="0" y="0"/>
                </a:lnTo>
                <a:close/>
              </a:path>
            </a:pathLst>
          </a:custGeom>
          <a:blipFill>
            <a:blip r:embed="rId7"/>
            <a:stretch>
              <a:fillRect l="-98" t="0" r="-98" b="0"/>
            </a:stretch>
          </a:blipFill>
        </p:spPr>
      </p:sp>
      <p:sp>
        <p:nvSpPr>
          <p:cNvPr name="Freeform 8" id="8"/>
          <p:cNvSpPr/>
          <p:nvPr/>
        </p:nvSpPr>
        <p:spPr>
          <a:xfrm flipH="false" flipV="false" rot="0">
            <a:off x="13391845" y="4940122"/>
            <a:ext cx="3166562" cy="2558625"/>
          </a:xfrm>
          <a:custGeom>
            <a:avLst/>
            <a:gdLst/>
            <a:ahLst/>
            <a:cxnLst/>
            <a:rect r="r" b="b" t="t" l="l"/>
            <a:pathLst>
              <a:path h="2558625" w="3166562">
                <a:moveTo>
                  <a:pt x="0" y="0"/>
                </a:moveTo>
                <a:lnTo>
                  <a:pt x="3166562" y="0"/>
                </a:lnTo>
                <a:lnTo>
                  <a:pt x="3166562" y="2558625"/>
                </a:lnTo>
                <a:lnTo>
                  <a:pt x="0" y="2558625"/>
                </a:lnTo>
                <a:lnTo>
                  <a:pt x="0" y="0"/>
                </a:lnTo>
                <a:close/>
              </a:path>
            </a:pathLst>
          </a:custGeom>
          <a:blipFill>
            <a:blip r:embed="rId8"/>
            <a:stretch>
              <a:fillRect l="0" t="-31" r="0" b="-31"/>
            </a:stretch>
          </a:blipFill>
        </p:spPr>
      </p:sp>
      <p:sp>
        <p:nvSpPr>
          <p:cNvPr name="Freeform 9" id="9"/>
          <p:cNvSpPr/>
          <p:nvPr/>
        </p:nvSpPr>
        <p:spPr>
          <a:xfrm flipH="false" flipV="false" rot="0">
            <a:off x="13259716" y="3"/>
            <a:ext cx="3731186" cy="7597820"/>
          </a:xfrm>
          <a:custGeom>
            <a:avLst/>
            <a:gdLst/>
            <a:ahLst/>
            <a:cxnLst/>
            <a:rect r="r" b="b" t="t" l="l"/>
            <a:pathLst>
              <a:path h="7597820" w="3731186">
                <a:moveTo>
                  <a:pt x="0" y="0"/>
                </a:moveTo>
                <a:lnTo>
                  <a:pt x="3731186" y="0"/>
                </a:lnTo>
                <a:lnTo>
                  <a:pt x="3731186" y="7597820"/>
                </a:lnTo>
                <a:lnTo>
                  <a:pt x="0" y="7597820"/>
                </a:lnTo>
                <a:lnTo>
                  <a:pt x="0" y="0"/>
                </a:lnTo>
                <a:close/>
              </a:path>
            </a:pathLst>
          </a:custGeom>
          <a:blipFill>
            <a:blip r:embed="rId9"/>
            <a:stretch>
              <a:fillRect l="-10" t="0" r="-10" b="0"/>
            </a:stretch>
          </a:blipFill>
        </p:spPr>
      </p:sp>
      <p:sp>
        <p:nvSpPr>
          <p:cNvPr name="Freeform 10" id="10"/>
          <p:cNvSpPr/>
          <p:nvPr/>
        </p:nvSpPr>
        <p:spPr>
          <a:xfrm flipH="false" flipV="false" rot="0">
            <a:off x="9565089" y="5473770"/>
            <a:ext cx="4201169" cy="2931010"/>
          </a:xfrm>
          <a:custGeom>
            <a:avLst/>
            <a:gdLst/>
            <a:ahLst/>
            <a:cxnLst/>
            <a:rect r="r" b="b" t="t" l="l"/>
            <a:pathLst>
              <a:path h="2931010" w="4201169">
                <a:moveTo>
                  <a:pt x="0" y="0"/>
                </a:moveTo>
                <a:lnTo>
                  <a:pt x="4201169" y="0"/>
                </a:lnTo>
                <a:lnTo>
                  <a:pt x="4201169" y="2931010"/>
                </a:lnTo>
                <a:lnTo>
                  <a:pt x="0" y="2931010"/>
                </a:lnTo>
                <a:lnTo>
                  <a:pt x="0" y="0"/>
                </a:lnTo>
                <a:close/>
              </a:path>
            </a:pathLst>
          </a:custGeom>
          <a:blipFill>
            <a:blip r:embed="rId10"/>
            <a:stretch>
              <a:fillRect l="0" t="-54" r="0" b="-54"/>
            </a:stretch>
          </a:blipFill>
        </p:spPr>
      </p:sp>
      <p:sp>
        <p:nvSpPr>
          <p:cNvPr name="Freeform 11" id="11"/>
          <p:cNvSpPr/>
          <p:nvPr/>
        </p:nvSpPr>
        <p:spPr>
          <a:xfrm flipH="false" flipV="false" rot="0">
            <a:off x="9410980" y="5255641"/>
            <a:ext cx="4518897" cy="3701629"/>
          </a:xfrm>
          <a:custGeom>
            <a:avLst/>
            <a:gdLst/>
            <a:ahLst/>
            <a:cxnLst/>
            <a:rect r="r" b="b" t="t" l="l"/>
            <a:pathLst>
              <a:path h="3701629" w="4518897">
                <a:moveTo>
                  <a:pt x="0" y="0"/>
                </a:moveTo>
                <a:lnTo>
                  <a:pt x="4518897" y="0"/>
                </a:lnTo>
                <a:lnTo>
                  <a:pt x="4518897" y="3701629"/>
                </a:lnTo>
                <a:lnTo>
                  <a:pt x="0" y="3701629"/>
                </a:lnTo>
                <a:lnTo>
                  <a:pt x="0" y="0"/>
                </a:lnTo>
                <a:close/>
              </a:path>
            </a:pathLst>
          </a:custGeom>
          <a:blipFill>
            <a:blip r:embed="rId11"/>
            <a:stretch>
              <a:fillRect l="-15" t="0" r="-15"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536634" y="565927"/>
            <a:ext cx="17303244" cy="8926386"/>
          </a:xfrm>
          <a:custGeom>
            <a:avLst/>
            <a:gdLst/>
            <a:ahLst/>
            <a:cxnLst/>
            <a:rect r="r" b="b" t="t" l="l"/>
            <a:pathLst>
              <a:path h="8926386" w="17303244">
                <a:moveTo>
                  <a:pt x="0" y="0"/>
                </a:moveTo>
                <a:lnTo>
                  <a:pt x="17303244" y="0"/>
                </a:lnTo>
                <a:lnTo>
                  <a:pt x="17303244" y="8926386"/>
                </a:lnTo>
                <a:lnTo>
                  <a:pt x="0" y="8926386"/>
                </a:lnTo>
                <a:lnTo>
                  <a:pt x="0" y="0"/>
                </a:lnTo>
                <a:close/>
              </a:path>
            </a:pathLst>
          </a:custGeom>
          <a:blipFill>
            <a:blip r:embed="rId3"/>
            <a:stretch>
              <a:fillRect l="-1188" t="-90094" r="-3695" b="0"/>
            </a:stretch>
          </a:blipFill>
        </p:spPr>
      </p:sp>
      <p:sp>
        <p:nvSpPr>
          <p:cNvPr name="TextBox 4" id="4"/>
          <p:cNvSpPr txBox="true"/>
          <p:nvPr/>
        </p:nvSpPr>
        <p:spPr>
          <a:xfrm rot="0">
            <a:off x="1169095" y="1019175"/>
            <a:ext cx="8601483" cy="1090295"/>
          </a:xfrm>
          <a:prstGeom prst="rect">
            <a:avLst/>
          </a:prstGeom>
        </p:spPr>
        <p:txBody>
          <a:bodyPr anchor="t" rtlCol="false" tIns="0" lIns="0" bIns="0" rIns="0">
            <a:spAutoFit/>
          </a:bodyPr>
          <a:lstStyle/>
          <a:p>
            <a:pPr>
              <a:lnSpc>
                <a:spcPts val="7809"/>
              </a:lnSpc>
            </a:pPr>
            <a:r>
              <a:rPr lang="en-US" sz="7099">
                <a:solidFill>
                  <a:srgbClr val="443324"/>
                </a:solidFill>
                <a:latin typeface="Bryndan Write Bold"/>
              </a:rPr>
              <a:t>PLATFORM</a:t>
            </a:r>
          </a:p>
        </p:txBody>
      </p:sp>
      <p:sp>
        <p:nvSpPr>
          <p:cNvPr name="Freeform 5" id="5"/>
          <p:cNvSpPr/>
          <p:nvPr/>
        </p:nvSpPr>
        <p:spPr>
          <a:xfrm flipH="false" flipV="false" rot="0">
            <a:off x="1028700" y="2822971"/>
            <a:ext cx="865140" cy="747872"/>
          </a:xfrm>
          <a:custGeom>
            <a:avLst/>
            <a:gdLst/>
            <a:ahLst/>
            <a:cxnLst/>
            <a:rect r="r" b="b" t="t" l="l"/>
            <a:pathLst>
              <a:path h="747872" w="865140">
                <a:moveTo>
                  <a:pt x="0" y="0"/>
                </a:moveTo>
                <a:lnTo>
                  <a:pt x="865140" y="0"/>
                </a:lnTo>
                <a:lnTo>
                  <a:pt x="865140" y="747872"/>
                </a:lnTo>
                <a:lnTo>
                  <a:pt x="0" y="7478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28700" y="5529794"/>
            <a:ext cx="865140" cy="778957"/>
          </a:xfrm>
          <a:custGeom>
            <a:avLst/>
            <a:gdLst/>
            <a:ahLst/>
            <a:cxnLst/>
            <a:rect r="r" b="b" t="t" l="l"/>
            <a:pathLst>
              <a:path h="778957" w="865140">
                <a:moveTo>
                  <a:pt x="0" y="0"/>
                </a:moveTo>
                <a:lnTo>
                  <a:pt x="865140" y="0"/>
                </a:lnTo>
                <a:lnTo>
                  <a:pt x="865140" y="778958"/>
                </a:lnTo>
                <a:lnTo>
                  <a:pt x="0" y="7789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0429056" y="1028700"/>
            <a:ext cx="7091280" cy="7094001"/>
          </a:xfrm>
          <a:custGeom>
            <a:avLst/>
            <a:gdLst/>
            <a:ahLst/>
            <a:cxnLst/>
            <a:rect r="r" b="b" t="t" l="l"/>
            <a:pathLst>
              <a:path h="7094001" w="7091280">
                <a:moveTo>
                  <a:pt x="0" y="0"/>
                </a:moveTo>
                <a:lnTo>
                  <a:pt x="7091281" y="0"/>
                </a:lnTo>
                <a:lnTo>
                  <a:pt x="7091281" y="7094001"/>
                </a:lnTo>
                <a:lnTo>
                  <a:pt x="0" y="709400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169095" y="5536967"/>
            <a:ext cx="584238" cy="610154"/>
          </a:xfrm>
          <a:prstGeom prst="rect">
            <a:avLst/>
          </a:prstGeom>
        </p:spPr>
        <p:txBody>
          <a:bodyPr anchor="t" rtlCol="false" tIns="0" lIns="0" bIns="0" rIns="0">
            <a:spAutoFit/>
          </a:bodyPr>
          <a:lstStyle/>
          <a:p>
            <a:pPr algn="l">
              <a:lnSpc>
                <a:spcPts val="4905"/>
              </a:lnSpc>
            </a:pPr>
            <a:r>
              <a:rPr lang="en-US" sz="3503" spc="35">
                <a:solidFill>
                  <a:srgbClr val="FFFFFF"/>
                </a:solidFill>
                <a:latin typeface="Montserrat Bold"/>
              </a:rPr>
              <a:t>02</a:t>
            </a:r>
          </a:p>
        </p:txBody>
      </p:sp>
      <p:sp>
        <p:nvSpPr>
          <p:cNvPr name="TextBox 9" id="9"/>
          <p:cNvSpPr txBox="true"/>
          <p:nvPr/>
        </p:nvSpPr>
        <p:spPr>
          <a:xfrm rot="0">
            <a:off x="1210905" y="2830144"/>
            <a:ext cx="500585" cy="610154"/>
          </a:xfrm>
          <a:prstGeom prst="rect">
            <a:avLst/>
          </a:prstGeom>
        </p:spPr>
        <p:txBody>
          <a:bodyPr anchor="t" rtlCol="false" tIns="0" lIns="0" bIns="0" rIns="0">
            <a:spAutoFit/>
          </a:bodyPr>
          <a:lstStyle/>
          <a:p>
            <a:pPr algn="l">
              <a:lnSpc>
                <a:spcPts val="4905"/>
              </a:lnSpc>
            </a:pPr>
            <a:r>
              <a:rPr lang="en-US" sz="3503" spc="35">
                <a:solidFill>
                  <a:srgbClr val="FFFFFF"/>
                </a:solidFill>
                <a:latin typeface="Montserrat Bold"/>
              </a:rPr>
              <a:t>01</a:t>
            </a:r>
          </a:p>
        </p:txBody>
      </p:sp>
      <p:sp>
        <p:nvSpPr>
          <p:cNvPr name="TextBox 10" id="10"/>
          <p:cNvSpPr txBox="true"/>
          <p:nvPr/>
        </p:nvSpPr>
        <p:spPr>
          <a:xfrm rot="0">
            <a:off x="2080019" y="5481540"/>
            <a:ext cx="7006654" cy="1185825"/>
          </a:xfrm>
          <a:prstGeom prst="rect">
            <a:avLst/>
          </a:prstGeom>
        </p:spPr>
        <p:txBody>
          <a:bodyPr anchor="t" rtlCol="false" tIns="0" lIns="0" bIns="0" rIns="0">
            <a:spAutoFit/>
          </a:bodyPr>
          <a:lstStyle/>
          <a:p>
            <a:pPr algn="l">
              <a:lnSpc>
                <a:spcPts val="3172"/>
              </a:lnSpc>
            </a:pPr>
            <a:r>
              <a:rPr lang="en-US" sz="2362" spc="231">
                <a:solidFill>
                  <a:srgbClr val="443324"/>
                </a:solidFill>
                <a:latin typeface="Now Light"/>
              </a:rPr>
              <a:t>to create social links through innovative methods of non-formal education and citizen participation</a:t>
            </a:r>
          </a:p>
        </p:txBody>
      </p:sp>
      <p:sp>
        <p:nvSpPr>
          <p:cNvPr name="TextBox 11" id="11"/>
          <p:cNvSpPr txBox="true"/>
          <p:nvPr/>
        </p:nvSpPr>
        <p:spPr>
          <a:xfrm rot="0">
            <a:off x="2080019" y="2787120"/>
            <a:ext cx="7394828" cy="1185825"/>
          </a:xfrm>
          <a:prstGeom prst="rect">
            <a:avLst/>
          </a:prstGeom>
        </p:spPr>
        <p:txBody>
          <a:bodyPr anchor="t" rtlCol="false" tIns="0" lIns="0" bIns="0" rIns="0">
            <a:spAutoFit/>
          </a:bodyPr>
          <a:lstStyle/>
          <a:p>
            <a:pPr algn="just">
              <a:lnSpc>
                <a:spcPts val="3172"/>
              </a:lnSpc>
            </a:pPr>
            <a:r>
              <a:rPr lang="en-US" sz="2362" spc="231">
                <a:solidFill>
                  <a:srgbClr val="443324"/>
                </a:solidFill>
                <a:latin typeface="Now Light"/>
              </a:rPr>
              <a:t>to rehabilitate abandoned public areas by involving local actors to take ownership of the area</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0991" y="499811"/>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30144" y="2894102"/>
            <a:ext cx="5528191" cy="3647071"/>
          </a:xfrm>
          <a:custGeom>
            <a:avLst/>
            <a:gdLst/>
            <a:ahLst/>
            <a:cxnLst/>
            <a:rect r="r" b="b" t="t" l="l"/>
            <a:pathLst>
              <a:path h="3647071" w="5528191">
                <a:moveTo>
                  <a:pt x="0" y="0"/>
                </a:moveTo>
                <a:lnTo>
                  <a:pt x="5528191" y="0"/>
                </a:lnTo>
                <a:lnTo>
                  <a:pt x="5528191" y="3647071"/>
                </a:lnTo>
                <a:lnTo>
                  <a:pt x="0" y="3647071"/>
                </a:lnTo>
                <a:lnTo>
                  <a:pt x="0" y="0"/>
                </a:lnTo>
                <a:close/>
              </a:path>
            </a:pathLst>
          </a:custGeom>
          <a:blipFill>
            <a:blip r:embed="rId12"/>
            <a:stretch>
              <a:fillRect l="0" t="-18" r="0" b="-18"/>
            </a:stretch>
          </a:blipFill>
        </p:spPr>
      </p:sp>
      <p:sp>
        <p:nvSpPr>
          <p:cNvPr name="Freeform 9" id="9"/>
          <p:cNvSpPr/>
          <p:nvPr/>
        </p:nvSpPr>
        <p:spPr>
          <a:xfrm flipH="false" flipV="false" rot="0">
            <a:off x="1238193" y="2606175"/>
            <a:ext cx="5892898" cy="4682226"/>
          </a:xfrm>
          <a:custGeom>
            <a:avLst/>
            <a:gdLst/>
            <a:ahLst/>
            <a:cxnLst/>
            <a:rect r="r" b="b" t="t" l="l"/>
            <a:pathLst>
              <a:path h="4682226" w="5892898">
                <a:moveTo>
                  <a:pt x="0" y="0"/>
                </a:moveTo>
                <a:lnTo>
                  <a:pt x="5892898" y="0"/>
                </a:lnTo>
                <a:lnTo>
                  <a:pt x="5892898" y="4682226"/>
                </a:lnTo>
                <a:lnTo>
                  <a:pt x="0" y="4682226"/>
                </a:lnTo>
                <a:lnTo>
                  <a:pt x="0" y="0"/>
                </a:lnTo>
                <a:close/>
              </a:path>
            </a:pathLst>
          </a:custGeom>
          <a:blipFill>
            <a:blip r:embed="rId13"/>
            <a:stretch>
              <a:fillRect l="0" t="-64" r="0" b="-64"/>
            </a:stretch>
          </a:blipFill>
        </p:spPr>
      </p:sp>
      <p:sp>
        <p:nvSpPr>
          <p:cNvPr name="Freeform 10" id="10"/>
          <p:cNvSpPr/>
          <p:nvPr/>
        </p:nvSpPr>
        <p:spPr>
          <a:xfrm flipH="false" flipV="false" rot="0">
            <a:off x="4745212" y="8228593"/>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113389" y="3505689"/>
            <a:ext cx="7285355" cy="2609778"/>
          </a:xfrm>
          <a:prstGeom prst="rect">
            <a:avLst/>
          </a:prstGeom>
        </p:spPr>
        <p:txBody>
          <a:bodyPr anchor="t" rtlCol="false" tIns="0" lIns="0" bIns="0" rIns="0">
            <a:spAutoFit/>
          </a:bodyPr>
          <a:lstStyle/>
          <a:p>
            <a:pPr algn="l">
              <a:lnSpc>
                <a:spcPts val="4125"/>
              </a:lnSpc>
            </a:pPr>
            <a:r>
              <a:rPr lang="en-US" sz="3000" spc="-190">
                <a:solidFill>
                  <a:srgbClr val="443324"/>
                </a:solidFill>
                <a:latin typeface="Now"/>
              </a:rPr>
              <a:t>1. Youth mental health centers: estabilish safe spaces where young people can access mental health support, counselling and workshop to address the increasing mental health challenges.</a:t>
            </a:r>
          </a:p>
        </p:txBody>
      </p:sp>
      <p:sp>
        <p:nvSpPr>
          <p:cNvPr name="TextBox 12" id="12"/>
          <p:cNvSpPr txBox="true"/>
          <p:nvPr/>
        </p:nvSpPr>
        <p:spPr>
          <a:xfrm rot="-141874">
            <a:off x="1051388" y="6644140"/>
            <a:ext cx="7797664" cy="1260753"/>
          </a:xfrm>
          <a:prstGeom prst="rect">
            <a:avLst/>
          </a:prstGeom>
        </p:spPr>
        <p:txBody>
          <a:bodyPr anchor="t" rtlCol="false" tIns="0" lIns="0" bIns="0" rIns="0">
            <a:spAutoFit/>
          </a:bodyPr>
          <a:lstStyle/>
          <a:p>
            <a:pPr>
              <a:lnSpc>
                <a:spcPts val="9147"/>
              </a:lnSpc>
            </a:pPr>
            <a:r>
              <a:rPr lang="en-US" sz="8316">
                <a:solidFill>
                  <a:srgbClr val="443324"/>
                </a:solidFill>
                <a:latin typeface="Bryndan Write Bold"/>
              </a:rPr>
              <a:t>MODERN IDEAS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0991" y="499811"/>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30144" y="2894103"/>
            <a:ext cx="5528191" cy="3647071"/>
          </a:xfrm>
          <a:custGeom>
            <a:avLst/>
            <a:gdLst/>
            <a:ahLst/>
            <a:cxnLst/>
            <a:rect r="r" b="b" t="t" l="l"/>
            <a:pathLst>
              <a:path h="3647071" w="5528191">
                <a:moveTo>
                  <a:pt x="0" y="0"/>
                </a:moveTo>
                <a:lnTo>
                  <a:pt x="5528191" y="0"/>
                </a:lnTo>
                <a:lnTo>
                  <a:pt x="5528191" y="3647071"/>
                </a:lnTo>
                <a:lnTo>
                  <a:pt x="0" y="3647071"/>
                </a:lnTo>
                <a:lnTo>
                  <a:pt x="0" y="0"/>
                </a:lnTo>
                <a:close/>
              </a:path>
            </a:pathLst>
          </a:custGeom>
          <a:blipFill>
            <a:blip r:embed="rId12"/>
            <a:stretch>
              <a:fillRect l="0" t="-21" r="0" b="-21"/>
            </a:stretch>
          </a:blipFill>
        </p:spPr>
      </p:sp>
      <p:sp>
        <p:nvSpPr>
          <p:cNvPr name="Freeform 9" id="9"/>
          <p:cNvSpPr/>
          <p:nvPr/>
        </p:nvSpPr>
        <p:spPr>
          <a:xfrm flipH="false" flipV="false" rot="0">
            <a:off x="1238193" y="2606176"/>
            <a:ext cx="5892898" cy="4682226"/>
          </a:xfrm>
          <a:custGeom>
            <a:avLst/>
            <a:gdLst/>
            <a:ahLst/>
            <a:cxnLst/>
            <a:rect r="r" b="b" t="t" l="l"/>
            <a:pathLst>
              <a:path h="4682226" w="5892898">
                <a:moveTo>
                  <a:pt x="0" y="0"/>
                </a:moveTo>
                <a:lnTo>
                  <a:pt x="5892898" y="0"/>
                </a:lnTo>
                <a:lnTo>
                  <a:pt x="5892898" y="4682226"/>
                </a:lnTo>
                <a:lnTo>
                  <a:pt x="0" y="4682226"/>
                </a:lnTo>
                <a:lnTo>
                  <a:pt x="0" y="0"/>
                </a:lnTo>
                <a:close/>
              </a:path>
            </a:pathLst>
          </a:custGeom>
          <a:blipFill>
            <a:blip r:embed="rId13"/>
            <a:stretch>
              <a:fillRect l="0" t="-64" r="0" b="-64"/>
            </a:stretch>
          </a:blipFill>
        </p:spPr>
      </p:sp>
      <p:sp>
        <p:nvSpPr>
          <p:cNvPr name="Freeform 10" id="10"/>
          <p:cNvSpPr/>
          <p:nvPr/>
        </p:nvSpPr>
        <p:spPr>
          <a:xfrm flipH="false" flipV="false" rot="0">
            <a:off x="4745212" y="8228593"/>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113389" y="3505689"/>
            <a:ext cx="7388225" cy="3133653"/>
          </a:xfrm>
          <a:prstGeom prst="rect">
            <a:avLst/>
          </a:prstGeom>
        </p:spPr>
        <p:txBody>
          <a:bodyPr anchor="t" rtlCol="false" tIns="0" lIns="0" bIns="0" rIns="0">
            <a:spAutoFit/>
          </a:bodyPr>
          <a:lstStyle/>
          <a:p>
            <a:pPr algn="l">
              <a:lnSpc>
                <a:spcPts val="4125"/>
              </a:lnSpc>
            </a:pPr>
            <a:r>
              <a:rPr lang="en-US" sz="3000" spc="-130">
                <a:solidFill>
                  <a:srgbClr val="443324"/>
                </a:solidFill>
                <a:latin typeface="Now"/>
              </a:rPr>
              <a:t>2. Green spaces and gardens: develop community gardens and green spaces where youth can learn about gardening, sustainability and environmental stewardship. These places can also be used for relaxation and meditation.</a:t>
            </a:r>
          </a:p>
        </p:txBody>
      </p:sp>
      <p:sp>
        <p:nvSpPr>
          <p:cNvPr name="TextBox 12" id="12"/>
          <p:cNvSpPr txBox="true"/>
          <p:nvPr/>
        </p:nvSpPr>
        <p:spPr>
          <a:xfrm rot="-141874">
            <a:off x="1051388" y="6807519"/>
            <a:ext cx="7797664" cy="1260753"/>
          </a:xfrm>
          <a:prstGeom prst="rect">
            <a:avLst/>
          </a:prstGeom>
        </p:spPr>
        <p:txBody>
          <a:bodyPr anchor="t" rtlCol="false" tIns="0" lIns="0" bIns="0" rIns="0">
            <a:spAutoFit/>
          </a:bodyPr>
          <a:lstStyle/>
          <a:p>
            <a:pPr>
              <a:lnSpc>
                <a:spcPts val="9147"/>
              </a:lnSpc>
            </a:pPr>
            <a:r>
              <a:rPr lang="en-US" sz="8316">
                <a:solidFill>
                  <a:srgbClr val="443324"/>
                </a:solidFill>
                <a:latin typeface="Bryndan Write Bold"/>
              </a:rPr>
              <a:t>MODERN IDEAS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0991" y="499811"/>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30144" y="2894103"/>
            <a:ext cx="5528191" cy="3647071"/>
          </a:xfrm>
          <a:custGeom>
            <a:avLst/>
            <a:gdLst/>
            <a:ahLst/>
            <a:cxnLst/>
            <a:rect r="r" b="b" t="t" l="l"/>
            <a:pathLst>
              <a:path h="3647071" w="5528191">
                <a:moveTo>
                  <a:pt x="0" y="0"/>
                </a:moveTo>
                <a:lnTo>
                  <a:pt x="5528191" y="0"/>
                </a:lnTo>
                <a:lnTo>
                  <a:pt x="5528191" y="3647071"/>
                </a:lnTo>
                <a:lnTo>
                  <a:pt x="0" y="3647071"/>
                </a:lnTo>
                <a:lnTo>
                  <a:pt x="0" y="0"/>
                </a:lnTo>
                <a:close/>
              </a:path>
            </a:pathLst>
          </a:custGeom>
          <a:blipFill>
            <a:blip r:embed="rId12"/>
            <a:stretch>
              <a:fillRect l="0" t="-18" r="0" b="-18"/>
            </a:stretch>
          </a:blipFill>
        </p:spPr>
      </p:sp>
      <p:sp>
        <p:nvSpPr>
          <p:cNvPr name="Freeform 9" id="9"/>
          <p:cNvSpPr/>
          <p:nvPr/>
        </p:nvSpPr>
        <p:spPr>
          <a:xfrm flipH="false" flipV="false" rot="0">
            <a:off x="1238193" y="2606176"/>
            <a:ext cx="5892898" cy="4682226"/>
          </a:xfrm>
          <a:custGeom>
            <a:avLst/>
            <a:gdLst/>
            <a:ahLst/>
            <a:cxnLst/>
            <a:rect r="r" b="b" t="t" l="l"/>
            <a:pathLst>
              <a:path h="4682226" w="5892898">
                <a:moveTo>
                  <a:pt x="0" y="0"/>
                </a:moveTo>
                <a:lnTo>
                  <a:pt x="5892898" y="0"/>
                </a:lnTo>
                <a:lnTo>
                  <a:pt x="5892898" y="4682226"/>
                </a:lnTo>
                <a:lnTo>
                  <a:pt x="0" y="4682226"/>
                </a:lnTo>
                <a:lnTo>
                  <a:pt x="0" y="0"/>
                </a:lnTo>
                <a:close/>
              </a:path>
            </a:pathLst>
          </a:custGeom>
          <a:blipFill>
            <a:blip r:embed="rId13"/>
            <a:stretch>
              <a:fillRect l="0" t="-64" r="0" b="-64"/>
            </a:stretch>
          </a:blipFill>
        </p:spPr>
      </p:sp>
      <p:sp>
        <p:nvSpPr>
          <p:cNvPr name="Freeform 10" id="10"/>
          <p:cNvSpPr/>
          <p:nvPr/>
        </p:nvSpPr>
        <p:spPr>
          <a:xfrm flipH="false" flipV="false" rot="0">
            <a:off x="4745212" y="8228589"/>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193261" y="3515214"/>
            <a:ext cx="7066039" cy="2553326"/>
          </a:xfrm>
          <a:prstGeom prst="rect">
            <a:avLst/>
          </a:prstGeom>
        </p:spPr>
        <p:txBody>
          <a:bodyPr anchor="t" rtlCol="false" tIns="0" lIns="0" bIns="0" rIns="0">
            <a:spAutoFit/>
          </a:bodyPr>
          <a:lstStyle/>
          <a:p>
            <a:pPr algn="l">
              <a:lnSpc>
                <a:spcPts val="4082"/>
              </a:lnSpc>
            </a:pPr>
            <a:r>
              <a:rPr lang="en-US" sz="2968" spc="-108">
                <a:solidFill>
                  <a:srgbClr val="443324"/>
                </a:solidFill>
                <a:latin typeface="Now"/>
              </a:rPr>
              <a:t>3. Youth fitness centers: develop fitness centers tailored to the needs and preferences of young people, offering a variety of fitness classes, nutrition education and wellness programs.</a:t>
            </a:r>
          </a:p>
        </p:txBody>
      </p:sp>
      <p:sp>
        <p:nvSpPr>
          <p:cNvPr name="TextBox 12" id="12"/>
          <p:cNvSpPr txBox="true"/>
          <p:nvPr/>
        </p:nvSpPr>
        <p:spPr>
          <a:xfrm rot="-141874">
            <a:off x="1051388" y="6807515"/>
            <a:ext cx="7797664" cy="1260753"/>
          </a:xfrm>
          <a:prstGeom prst="rect">
            <a:avLst/>
          </a:prstGeom>
        </p:spPr>
        <p:txBody>
          <a:bodyPr anchor="t" rtlCol="false" tIns="0" lIns="0" bIns="0" rIns="0">
            <a:spAutoFit/>
          </a:bodyPr>
          <a:lstStyle/>
          <a:p>
            <a:pPr>
              <a:lnSpc>
                <a:spcPts val="9147"/>
              </a:lnSpc>
            </a:pPr>
            <a:r>
              <a:rPr lang="en-US" sz="8316">
                <a:solidFill>
                  <a:srgbClr val="443324"/>
                </a:solidFill>
                <a:latin typeface="Bryndan Write Bold"/>
              </a:rPr>
              <a:t>MODERN IDEAS</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TextBox 3" id="3"/>
          <p:cNvSpPr txBox="true"/>
          <p:nvPr/>
        </p:nvSpPr>
        <p:spPr>
          <a:xfrm rot="-141874">
            <a:off x="1089653" y="2470697"/>
            <a:ext cx="7409746" cy="3107656"/>
          </a:xfrm>
          <a:prstGeom prst="rect">
            <a:avLst/>
          </a:prstGeom>
        </p:spPr>
        <p:txBody>
          <a:bodyPr anchor="t" rtlCol="false" tIns="0" lIns="0" bIns="0" rIns="0">
            <a:spAutoFit/>
          </a:bodyPr>
          <a:lstStyle/>
          <a:p>
            <a:pPr>
              <a:lnSpc>
                <a:spcPts val="11767"/>
              </a:lnSpc>
            </a:pPr>
            <a:r>
              <a:rPr lang="en-US" sz="10697">
                <a:solidFill>
                  <a:srgbClr val="443324"/>
                </a:solidFill>
                <a:latin typeface="Bryndan Write Bold"/>
              </a:rPr>
              <a:t>CLASSIC IDEAS</a:t>
            </a:r>
          </a:p>
        </p:txBody>
      </p:sp>
      <p:sp>
        <p:nvSpPr>
          <p:cNvPr name="Freeform 4" id="4"/>
          <p:cNvSpPr/>
          <p:nvPr/>
        </p:nvSpPr>
        <p:spPr>
          <a:xfrm flipH="false" flipV="false" rot="0">
            <a:off x="1028700" y="5473663"/>
            <a:ext cx="5122545" cy="512445"/>
          </a:xfrm>
          <a:custGeom>
            <a:avLst/>
            <a:gdLst/>
            <a:ahLst/>
            <a:cxnLst/>
            <a:rect r="r" b="b" t="t" l="l"/>
            <a:pathLst>
              <a:path h="512445" w="5122545">
                <a:moveTo>
                  <a:pt x="0" y="0"/>
                </a:moveTo>
                <a:lnTo>
                  <a:pt x="5122545" y="0"/>
                </a:lnTo>
                <a:lnTo>
                  <a:pt x="5122545" y="512445"/>
                </a:lnTo>
                <a:lnTo>
                  <a:pt x="0" y="51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324859" y="0"/>
            <a:ext cx="9963141" cy="10286999"/>
          </a:xfrm>
          <a:custGeom>
            <a:avLst/>
            <a:gdLst/>
            <a:ahLst/>
            <a:cxnLst/>
            <a:rect r="r" b="b" t="t" l="l"/>
            <a:pathLst>
              <a:path h="10286999" w="9963141">
                <a:moveTo>
                  <a:pt x="0" y="0"/>
                </a:moveTo>
                <a:lnTo>
                  <a:pt x="9963141" y="0"/>
                </a:lnTo>
                <a:lnTo>
                  <a:pt x="9963141" y="10286999"/>
                </a:lnTo>
                <a:lnTo>
                  <a:pt x="0" y="10286999"/>
                </a:lnTo>
                <a:lnTo>
                  <a:pt x="0" y="0"/>
                </a:lnTo>
                <a:close/>
              </a:path>
            </a:pathLst>
          </a:custGeom>
          <a:blipFill>
            <a:blip r:embed="rId5"/>
            <a:stretch>
              <a:fillRect l="0" t="0" r="0" b="0"/>
            </a:stretch>
          </a:blipFill>
        </p:spPr>
      </p:sp>
      <p:sp>
        <p:nvSpPr>
          <p:cNvPr name="Freeform 6" id="6"/>
          <p:cNvSpPr/>
          <p:nvPr/>
        </p:nvSpPr>
        <p:spPr>
          <a:xfrm flipH="false" flipV="false" rot="0">
            <a:off x="13691986" y="102701"/>
            <a:ext cx="3166562" cy="2558626"/>
          </a:xfrm>
          <a:custGeom>
            <a:avLst/>
            <a:gdLst/>
            <a:ahLst/>
            <a:cxnLst/>
            <a:rect r="r" b="b" t="t" l="l"/>
            <a:pathLst>
              <a:path h="2558626" w="3166562">
                <a:moveTo>
                  <a:pt x="0" y="0"/>
                </a:moveTo>
                <a:lnTo>
                  <a:pt x="3166562" y="0"/>
                </a:lnTo>
                <a:lnTo>
                  <a:pt x="3166562" y="2558626"/>
                </a:lnTo>
                <a:lnTo>
                  <a:pt x="0" y="2558626"/>
                </a:lnTo>
                <a:lnTo>
                  <a:pt x="0" y="0"/>
                </a:lnTo>
                <a:close/>
              </a:path>
            </a:pathLst>
          </a:custGeom>
          <a:blipFill>
            <a:blip r:embed="rId6"/>
            <a:stretch>
              <a:fillRect l="0" t="-31" r="0" b="-31"/>
            </a:stretch>
          </a:blipFill>
        </p:spPr>
      </p:sp>
      <p:sp>
        <p:nvSpPr>
          <p:cNvPr name="Freeform 7" id="7"/>
          <p:cNvSpPr/>
          <p:nvPr/>
        </p:nvSpPr>
        <p:spPr>
          <a:xfrm flipH="false" flipV="false" rot="0">
            <a:off x="13541915" y="2521411"/>
            <a:ext cx="3166562" cy="2558626"/>
          </a:xfrm>
          <a:custGeom>
            <a:avLst/>
            <a:gdLst/>
            <a:ahLst/>
            <a:cxnLst/>
            <a:rect r="r" b="b" t="t" l="l"/>
            <a:pathLst>
              <a:path h="2558626" w="3166562">
                <a:moveTo>
                  <a:pt x="0" y="0"/>
                </a:moveTo>
                <a:lnTo>
                  <a:pt x="3166562" y="0"/>
                </a:lnTo>
                <a:lnTo>
                  <a:pt x="3166562" y="2558626"/>
                </a:lnTo>
                <a:lnTo>
                  <a:pt x="0" y="2558626"/>
                </a:lnTo>
                <a:lnTo>
                  <a:pt x="0" y="0"/>
                </a:lnTo>
                <a:close/>
              </a:path>
            </a:pathLst>
          </a:custGeom>
          <a:blipFill>
            <a:blip r:embed="rId7"/>
            <a:stretch>
              <a:fillRect l="-98" t="0" r="-98" b="0"/>
            </a:stretch>
          </a:blipFill>
        </p:spPr>
      </p:sp>
      <p:sp>
        <p:nvSpPr>
          <p:cNvPr name="Freeform 8" id="8"/>
          <p:cNvSpPr/>
          <p:nvPr/>
        </p:nvSpPr>
        <p:spPr>
          <a:xfrm flipH="false" flipV="false" rot="0">
            <a:off x="13391845" y="4940122"/>
            <a:ext cx="3166562" cy="2558625"/>
          </a:xfrm>
          <a:custGeom>
            <a:avLst/>
            <a:gdLst/>
            <a:ahLst/>
            <a:cxnLst/>
            <a:rect r="r" b="b" t="t" l="l"/>
            <a:pathLst>
              <a:path h="2558625" w="3166562">
                <a:moveTo>
                  <a:pt x="0" y="0"/>
                </a:moveTo>
                <a:lnTo>
                  <a:pt x="3166562" y="0"/>
                </a:lnTo>
                <a:lnTo>
                  <a:pt x="3166562" y="2558625"/>
                </a:lnTo>
                <a:lnTo>
                  <a:pt x="0" y="2558625"/>
                </a:lnTo>
                <a:lnTo>
                  <a:pt x="0" y="0"/>
                </a:lnTo>
                <a:close/>
              </a:path>
            </a:pathLst>
          </a:custGeom>
          <a:blipFill>
            <a:blip r:embed="rId8"/>
            <a:stretch>
              <a:fillRect l="0" t="-31" r="0" b="-31"/>
            </a:stretch>
          </a:blipFill>
        </p:spPr>
      </p:sp>
      <p:sp>
        <p:nvSpPr>
          <p:cNvPr name="Freeform 9" id="9"/>
          <p:cNvSpPr/>
          <p:nvPr/>
        </p:nvSpPr>
        <p:spPr>
          <a:xfrm flipH="false" flipV="false" rot="0">
            <a:off x="13259716" y="3"/>
            <a:ext cx="3731186" cy="7597820"/>
          </a:xfrm>
          <a:custGeom>
            <a:avLst/>
            <a:gdLst/>
            <a:ahLst/>
            <a:cxnLst/>
            <a:rect r="r" b="b" t="t" l="l"/>
            <a:pathLst>
              <a:path h="7597820" w="3731186">
                <a:moveTo>
                  <a:pt x="0" y="0"/>
                </a:moveTo>
                <a:lnTo>
                  <a:pt x="3731186" y="0"/>
                </a:lnTo>
                <a:lnTo>
                  <a:pt x="3731186" y="7597820"/>
                </a:lnTo>
                <a:lnTo>
                  <a:pt x="0" y="7597820"/>
                </a:lnTo>
                <a:lnTo>
                  <a:pt x="0" y="0"/>
                </a:lnTo>
                <a:close/>
              </a:path>
            </a:pathLst>
          </a:custGeom>
          <a:blipFill>
            <a:blip r:embed="rId9"/>
            <a:stretch>
              <a:fillRect l="-10" t="0" r="-10" b="0"/>
            </a:stretch>
          </a:blipFill>
        </p:spPr>
      </p:sp>
      <p:sp>
        <p:nvSpPr>
          <p:cNvPr name="Freeform 10" id="10"/>
          <p:cNvSpPr/>
          <p:nvPr/>
        </p:nvSpPr>
        <p:spPr>
          <a:xfrm flipH="false" flipV="false" rot="0">
            <a:off x="9565089" y="5473770"/>
            <a:ext cx="4201169" cy="2931010"/>
          </a:xfrm>
          <a:custGeom>
            <a:avLst/>
            <a:gdLst/>
            <a:ahLst/>
            <a:cxnLst/>
            <a:rect r="r" b="b" t="t" l="l"/>
            <a:pathLst>
              <a:path h="2931010" w="4201169">
                <a:moveTo>
                  <a:pt x="0" y="0"/>
                </a:moveTo>
                <a:lnTo>
                  <a:pt x="4201169" y="0"/>
                </a:lnTo>
                <a:lnTo>
                  <a:pt x="4201169" y="2931010"/>
                </a:lnTo>
                <a:lnTo>
                  <a:pt x="0" y="2931010"/>
                </a:lnTo>
                <a:lnTo>
                  <a:pt x="0" y="0"/>
                </a:lnTo>
                <a:close/>
              </a:path>
            </a:pathLst>
          </a:custGeom>
          <a:blipFill>
            <a:blip r:embed="rId10"/>
            <a:stretch>
              <a:fillRect l="0" t="-54" r="0" b="-54"/>
            </a:stretch>
          </a:blipFill>
        </p:spPr>
      </p:sp>
      <p:sp>
        <p:nvSpPr>
          <p:cNvPr name="Freeform 11" id="11"/>
          <p:cNvSpPr/>
          <p:nvPr/>
        </p:nvSpPr>
        <p:spPr>
          <a:xfrm flipH="false" flipV="false" rot="0">
            <a:off x="9410980" y="5255641"/>
            <a:ext cx="4518897" cy="3701629"/>
          </a:xfrm>
          <a:custGeom>
            <a:avLst/>
            <a:gdLst/>
            <a:ahLst/>
            <a:cxnLst/>
            <a:rect r="r" b="b" t="t" l="l"/>
            <a:pathLst>
              <a:path h="3701629" w="4518897">
                <a:moveTo>
                  <a:pt x="0" y="0"/>
                </a:moveTo>
                <a:lnTo>
                  <a:pt x="4518897" y="0"/>
                </a:lnTo>
                <a:lnTo>
                  <a:pt x="4518897" y="3701629"/>
                </a:lnTo>
                <a:lnTo>
                  <a:pt x="0" y="3701629"/>
                </a:lnTo>
                <a:lnTo>
                  <a:pt x="0" y="0"/>
                </a:lnTo>
                <a:close/>
              </a:path>
            </a:pathLst>
          </a:custGeom>
          <a:blipFill>
            <a:blip r:embed="rId11"/>
            <a:stretch>
              <a:fillRect l="-15" t="0" r="-15"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0991" y="499811"/>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30144" y="2894100"/>
            <a:ext cx="5528191" cy="3647071"/>
          </a:xfrm>
          <a:custGeom>
            <a:avLst/>
            <a:gdLst/>
            <a:ahLst/>
            <a:cxnLst/>
            <a:rect r="r" b="b" t="t" l="l"/>
            <a:pathLst>
              <a:path h="3647071" w="5528191">
                <a:moveTo>
                  <a:pt x="0" y="0"/>
                </a:moveTo>
                <a:lnTo>
                  <a:pt x="5528191" y="0"/>
                </a:lnTo>
                <a:lnTo>
                  <a:pt x="5528191" y="3647071"/>
                </a:lnTo>
                <a:lnTo>
                  <a:pt x="0" y="3647071"/>
                </a:lnTo>
                <a:lnTo>
                  <a:pt x="0" y="0"/>
                </a:lnTo>
                <a:close/>
              </a:path>
            </a:pathLst>
          </a:custGeom>
          <a:blipFill>
            <a:blip r:embed="rId12"/>
            <a:stretch>
              <a:fillRect l="0" t="-115" r="0" b="-115"/>
            </a:stretch>
          </a:blipFill>
        </p:spPr>
      </p:sp>
      <p:sp>
        <p:nvSpPr>
          <p:cNvPr name="Freeform 9" id="9"/>
          <p:cNvSpPr/>
          <p:nvPr/>
        </p:nvSpPr>
        <p:spPr>
          <a:xfrm flipH="false" flipV="false" rot="0">
            <a:off x="1238193" y="2606173"/>
            <a:ext cx="5892898" cy="4682225"/>
          </a:xfrm>
          <a:custGeom>
            <a:avLst/>
            <a:gdLst/>
            <a:ahLst/>
            <a:cxnLst/>
            <a:rect r="r" b="b" t="t" l="l"/>
            <a:pathLst>
              <a:path h="4682225" w="5892898">
                <a:moveTo>
                  <a:pt x="0" y="0"/>
                </a:moveTo>
                <a:lnTo>
                  <a:pt x="5892898" y="0"/>
                </a:lnTo>
                <a:lnTo>
                  <a:pt x="5892898" y="4682225"/>
                </a:lnTo>
                <a:lnTo>
                  <a:pt x="0" y="4682225"/>
                </a:lnTo>
                <a:lnTo>
                  <a:pt x="0" y="0"/>
                </a:lnTo>
                <a:close/>
              </a:path>
            </a:pathLst>
          </a:custGeom>
          <a:blipFill>
            <a:blip r:embed="rId13"/>
            <a:stretch>
              <a:fillRect l="0" t="-64" r="0" b="-64"/>
            </a:stretch>
          </a:blipFill>
        </p:spPr>
      </p:sp>
      <p:sp>
        <p:nvSpPr>
          <p:cNvPr name="Freeform 10" id="10"/>
          <p:cNvSpPr/>
          <p:nvPr/>
        </p:nvSpPr>
        <p:spPr>
          <a:xfrm flipH="false" flipV="false" rot="0">
            <a:off x="4745212" y="8228593"/>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113389" y="3505688"/>
            <a:ext cx="7300595" cy="2085903"/>
          </a:xfrm>
          <a:prstGeom prst="rect">
            <a:avLst/>
          </a:prstGeom>
        </p:spPr>
        <p:txBody>
          <a:bodyPr anchor="t" rtlCol="false" tIns="0" lIns="0" bIns="0" rIns="0">
            <a:spAutoFit/>
          </a:bodyPr>
          <a:lstStyle/>
          <a:p>
            <a:pPr algn="l">
              <a:lnSpc>
                <a:spcPts val="4125"/>
              </a:lnSpc>
            </a:pPr>
            <a:r>
              <a:rPr lang="en-US" sz="3000" spc="-75">
                <a:solidFill>
                  <a:srgbClr val="443324"/>
                </a:solidFill>
                <a:latin typeface="Now"/>
              </a:rPr>
              <a:t>1. Youth centers: create places where young people can meet, talk, participate in Workshop and cultural activities and develop their skills.</a:t>
            </a:r>
          </a:p>
        </p:txBody>
      </p:sp>
      <p:sp>
        <p:nvSpPr>
          <p:cNvPr name="TextBox 12" id="12"/>
          <p:cNvSpPr txBox="true"/>
          <p:nvPr/>
        </p:nvSpPr>
        <p:spPr>
          <a:xfrm rot="-141874">
            <a:off x="874130" y="6683294"/>
            <a:ext cx="7165195" cy="1234635"/>
          </a:xfrm>
          <a:prstGeom prst="rect">
            <a:avLst/>
          </a:prstGeom>
        </p:spPr>
        <p:txBody>
          <a:bodyPr anchor="t" rtlCol="false" tIns="0" lIns="0" bIns="0" rIns="0">
            <a:spAutoFit/>
          </a:bodyPr>
          <a:lstStyle/>
          <a:p>
            <a:pPr>
              <a:lnSpc>
                <a:spcPts val="8958"/>
              </a:lnSpc>
            </a:pPr>
            <a:r>
              <a:rPr lang="en-US" sz="8143">
                <a:solidFill>
                  <a:srgbClr val="443324"/>
                </a:solidFill>
                <a:latin typeface="Bryndan Write Bold"/>
              </a:rPr>
              <a:t>CLASSIC IDEAS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0991" y="499811"/>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30144" y="2894102"/>
            <a:ext cx="5528191" cy="3647071"/>
          </a:xfrm>
          <a:custGeom>
            <a:avLst/>
            <a:gdLst/>
            <a:ahLst/>
            <a:cxnLst/>
            <a:rect r="r" b="b" t="t" l="l"/>
            <a:pathLst>
              <a:path h="3647071" w="5528191">
                <a:moveTo>
                  <a:pt x="0" y="0"/>
                </a:moveTo>
                <a:lnTo>
                  <a:pt x="5528191" y="0"/>
                </a:lnTo>
                <a:lnTo>
                  <a:pt x="5528191" y="3647071"/>
                </a:lnTo>
                <a:lnTo>
                  <a:pt x="0" y="3647071"/>
                </a:lnTo>
                <a:lnTo>
                  <a:pt x="0" y="0"/>
                </a:lnTo>
                <a:close/>
              </a:path>
            </a:pathLst>
          </a:custGeom>
          <a:blipFill>
            <a:blip r:embed="rId12"/>
            <a:stretch>
              <a:fillRect l="0" t="-42" r="0" b="-42"/>
            </a:stretch>
          </a:blipFill>
        </p:spPr>
      </p:sp>
      <p:sp>
        <p:nvSpPr>
          <p:cNvPr name="Freeform 9" id="9"/>
          <p:cNvSpPr/>
          <p:nvPr/>
        </p:nvSpPr>
        <p:spPr>
          <a:xfrm flipH="false" flipV="false" rot="0">
            <a:off x="1238193" y="2606175"/>
            <a:ext cx="5892898" cy="4682226"/>
          </a:xfrm>
          <a:custGeom>
            <a:avLst/>
            <a:gdLst/>
            <a:ahLst/>
            <a:cxnLst/>
            <a:rect r="r" b="b" t="t" l="l"/>
            <a:pathLst>
              <a:path h="4682226" w="5892898">
                <a:moveTo>
                  <a:pt x="0" y="0"/>
                </a:moveTo>
                <a:lnTo>
                  <a:pt x="5892898" y="0"/>
                </a:lnTo>
                <a:lnTo>
                  <a:pt x="5892898" y="4682226"/>
                </a:lnTo>
                <a:lnTo>
                  <a:pt x="0" y="4682226"/>
                </a:lnTo>
                <a:lnTo>
                  <a:pt x="0" y="0"/>
                </a:lnTo>
                <a:close/>
              </a:path>
            </a:pathLst>
          </a:custGeom>
          <a:blipFill>
            <a:blip r:embed="rId13"/>
            <a:stretch>
              <a:fillRect l="0" t="-64" r="0" b="-64"/>
            </a:stretch>
          </a:blipFill>
        </p:spPr>
      </p:sp>
      <p:sp>
        <p:nvSpPr>
          <p:cNvPr name="Freeform 10" id="10"/>
          <p:cNvSpPr/>
          <p:nvPr/>
        </p:nvSpPr>
        <p:spPr>
          <a:xfrm flipH="false" flipV="false" rot="0">
            <a:off x="4745212" y="8228593"/>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222011" y="3931395"/>
            <a:ext cx="7037289" cy="2609778"/>
          </a:xfrm>
          <a:prstGeom prst="rect">
            <a:avLst/>
          </a:prstGeom>
        </p:spPr>
        <p:txBody>
          <a:bodyPr anchor="t" rtlCol="false" tIns="0" lIns="0" bIns="0" rIns="0">
            <a:spAutoFit/>
          </a:bodyPr>
          <a:lstStyle/>
          <a:p>
            <a:pPr algn="l">
              <a:lnSpc>
                <a:spcPts val="4125"/>
              </a:lnSpc>
            </a:pPr>
            <a:r>
              <a:rPr lang="en-US" sz="3000" spc="-154">
                <a:solidFill>
                  <a:srgbClr val="443324"/>
                </a:solidFill>
                <a:latin typeface="Now"/>
              </a:rPr>
              <a:t>2. Recreational parks: build spaces with modern recreational equipment, basketball courts, beach volleyball courts and other sport activities to encourage them to do sport.</a:t>
            </a:r>
          </a:p>
        </p:txBody>
      </p:sp>
      <p:sp>
        <p:nvSpPr>
          <p:cNvPr name="TextBox 12" id="12"/>
          <p:cNvSpPr txBox="true"/>
          <p:nvPr/>
        </p:nvSpPr>
        <p:spPr>
          <a:xfrm rot="-141874">
            <a:off x="874130" y="6683294"/>
            <a:ext cx="7165195" cy="1234635"/>
          </a:xfrm>
          <a:prstGeom prst="rect">
            <a:avLst/>
          </a:prstGeom>
        </p:spPr>
        <p:txBody>
          <a:bodyPr anchor="t" rtlCol="false" tIns="0" lIns="0" bIns="0" rIns="0">
            <a:spAutoFit/>
          </a:bodyPr>
          <a:lstStyle/>
          <a:p>
            <a:pPr>
              <a:lnSpc>
                <a:spcPts val="8958"/>
              </a:lnSpc>
            </a:pPr>
            <a:r>
              <a:rPr lang="en-US" sz="8143">
                <a:solidFill>
                  <a:srgbClr val="443324"/>
                </a:solidFill>
                <a:latin typeface="Bryndan Write Bold"/>
              </a:rPr>
              <a:t>CLASSIC IDEAS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5319064">
            <a:off x="-2540224" y="-953611"/>
            <a:ext cx="12515100" cy="10561656"/>
          </a:xfrm>
          <a:custGeom>
            <a:avLst/>
            <a:gdLst/>
            <a:ahLst/>
            <a:cxnLst/>
            <a:rect r="r" b="b" t="t" l="l"/>
            <a:pathLst>
              <a:path h="10561656" w="12515100">
                <a:moveTo>
                  <a:pt x="0" y="0"/>
                </a:moveTo>
                <a:lnTo>
                  <a:pt x="12515101" y="0"/>
                </a:lnTo>
                <a:lnTo>
                  <a:pt x="12515101" y="10561655"/>
                </a:lnTo>
                <a:lnTo>
                  <a:pt x="0" y="10561655"/>
                </a:lnTo>
                <a:lnTo>
                  <a:pt x="0" y="0"/>
                </a:lnTo>
                <a:close/>
              </a:path>
            </a:pathLst>
          </a:custGeom>
          <a:blipFill>
            <a:blip r:embed="rId3"/>
            <a:stretch>
              <a:fillRect l="-1159" t="-13361" r="-1159" b="0"/>
            </a:stretch>
          </a:blipFill>
        </p:spPr>
      </p:sp>
      <p:sp>
        <p:nvSpPr>
          <p:cNvPr name="Freeform 4" id="4"/>
          <p:cNvSpPr/>
          <p:nvPr/>
        </p:nvSpPr>
        <p:spPr>
          <a:xfrm flipH="false" flipV="false" rot="0">
            <a:off x="144887" y="2491706"/>
            <a:ext cx="775335" cy="683260"/>
          </a:xfrm>
          <a:custGeom>
            <a:avLst/>
            <a:gdLst/>
            <a:ahLst/>
            <a:cxnLst/>
            <a:rect r="r" b="b" t="t" l="l"/>
            <a:pathLst>
              <a:path h="683260" w="775335">
                <a:moveTo>
                  <a:pt x="0" y="0"/>
                </a:moveTo>
                <a:lnTo>
                  <a:pt x="775335" y="0"/>
                </a:lnTo>
                <a:lnTo>
                  <a:pt x="775335" y="683260"/>
                </a:lnTo>
                <a:lnTo>
                  <a:pt x="0" y="6832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681647" y="904442"/>
            <a:ext cx="918210" cy="809625"/>
          </a:xfrm>
          <a:custGeom>
            <a:avLst/>
            <a:gdLst/>
            <a:ahLst/>
            <a:cxnLst/>
            <a:rect r="r" b="b" t="t" l="l"/>
            <a:pathLst>
              <a:path h="809625" w="918210">
                <a:moveTo>
                  <a:pt x="0" y="0"/>
                </a:moveTo>
                <a:lnTo>
                  <a:pt x="918210" y="0"/>
                </a:lnTo>
                <a:lnTo>
                  <a:pt x="918210" y="809625"/>
                </a:lnTo>
                <a:lnTo>
                  <a:pt x="0" y="809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0991" y="499811"/>
            <a:ext cx="1836420" cy="1618615"/>
          </a:xfrm>
          <a:custGeom>
            <a:avLst/>
            <a:gdLst/>
            <a:ahLst/>
            <a:cxnLst/>
            <a:rect r="r" b="b" t="t" l="l"/>
            <a:pathLst>
              <a:path h="1618615" w="1836420">
                <a:moveTo>
                  <a:pt x="0" y="0"/>
                </a:moveTo>
                <a:lnTo>
                  <a:pt x="1836420" y="0"/>
                </a:lnTo>
                <a:lnTo>
                  <a:pt x="1836420" y="1618615"/>
                </a:lnTo>
                <a:lnTo>
                  <a:pt x="0" y="1618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6520" y="7772162"/>
            <a:ext cx="5860415" cy="586105"/>
          </a:xfrm>
          <a:custGeom>
            <a:avLst/>
            <a:gdLst/>
            <a:ahLst/>
            <a:cxnLst/>
            <a:rect r="r" b="b" t="t" l="l"/>
            <a:pathLst>
              <a:path h="586105" w="5860415">
                <a:moveTo>
                  <a:pt x="0" y="0"/>
                </a:moveTo>
                <a:lnTo>
                  <a:pt x="5860415" y="0"/>
                </a:lnTo>
                <a:lnTo>
                  <a:pt x="5860415" y="586105"/>
                </a:lnTo>
                <a:lnTo>
                  <a:pt x="0" y="5861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30144" y="2894103"/>
            <a:ext cx="5528191" cy="3647071"/>
          </a:xfrm>
          <a:custGeom>
            <a:avLst/>
            <a:gdLst/>
            <a:ahLst/>
            <a:cxnLst/>
            <a:rect r="r" b="b" t="t" l="l"/>
            <a:pathLst>
              <a:path h="3647071" w="5528191">
                <a:moveTo>
                  <a:pt x="0" y="0"/>
                </a:moveTo>
                <a:lnTo>
                  <a:pt x="5528191" y="0"/>
                </a:lnTo>
                <a:lnTo>
                  <a:pt x="5528191" y="3647071"/>
                </a:lnTo>
                <a:lnTo>
                  <a:pt x="0" y="3647071"/>
                </a:lnTo>
                <a:lnTo>
                  <a:pt x="0" y="0"/>
                </a:lnTo>
                <a:close/>
              </a:path>
            </a:pathLst>
          </a:custGeom>
          <a:blipFill>
            <a:blip r:embed="rId12"/>
            <a:stretch>
              <a:fillRect l="0" t="-18" r="0" b="-18"/>
            </a:stretch>
          </a:blipFill>
        </p:spPr>
      </p:sp>
      <p:sp>
        <p:nvSpPr>
          <p:cNvPr name="Freeform 9" id="9"/>
          <p:cNvSpPr/>
          <p:nvPr/>
        </p:nvSpPr>
        <p:spPr>
          <a:xfrm flipH="false" flipV="false" rot="0">
            <a:off x="1238193" y="2606176"/>
            <a:ext cx="5892898" cy="4682226"/>
          </a:xfrm>
          <a:custGeom>
            <a:avLst/>
            <a:gdLst/>
            <a:ahLst/>
            <a:cxnLst/>
            <a:rect r="r" b="b" t="t" l="l"/>
            <a:pathLst>
              <a:path h="4682226" w="5892898">
                <a:moveTo>
                  <a:pt x="0" y="0"/>
                </a:moveTo>
                <a:lnTo>
                  <a:pt x="5892898" y="0"/>
                </a:lnTo>
                <a:lnTo>
                  <a:pt x="5892898" y="4682226"/>
                </a:lnTo>
                <a:lnTo>
                  <a:pt x="0" y="4682226"/>
                </a:lnTo>
                <a:lnTo>
                  <a:pt x="0" y="0"/>
                </a:lnTo>
                <a:close/>
              </a:path>
            </a:pathLst>
          </a:custGeom>
          <a:blipFill>
            <a:blip r:embed="rId13"/>
            <a:stretch>
              <a:fillRect l="0" t="-64" r="0" b="-64"/>
            </a:stretch>
          </a:blipFill>
        </p:spPr>
      </p:sp>
      <p:sp>
        <p:nvSpPr>
          <p:cNvPr name="Freeform 10" id="10"/>
          <p:cNvSpPr/>
          <p:nvPr/>
        </p:nvSpPr>
        <p:spPr>
          <a:xfrm flipH="false" flipV="false" rot="0">
            <a:off x="4745212" y="8228593"/>
            <a:ext cx="4289425" cy="1403350"/>
          </a:xfrm>
          <a:custGeom>
            <a:avLst/>
            <a:gdLst/>
            <a:ahLst/>
            <a:cxnLst/>
            <a:rect r="r" b="b" t="t" l="l"/>
            <a:pathLst>
              <a:path h="1403350" w="4289425">
                <a:moveTo>
                  <a:pt x="0" y="0"/>
                </a:moveTo>
                <a:lnTo>
                  <a:pt x="4289425" y="0"/>
                </a:lnTo>
                <a:lnTo>
                  <a:pt x="4289425" y="1403350"/>
                </a:lnTo>
                <a:lnTo>
                  <a:pt x="0" y="1403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113389" y="3505689"/>
            <a:ext cx="7359650" cy="2609778"/>
          </a:xfrm>
          <a:prstGeom prst="rect">
            <a:avLst/>
          </a:prstGeom>
        </p:spPr>
        <p:txBody>
          <a:bodyPr anchor="t" rtlCol="false" tIns="0" lIns="0" bIns="0" rIns="0">
            <a:spAutoFit/>
          </a:bodyPr>
          <a:lstStyle/>
          <a:p>
            <a:pPr algn="l">
              <a:lnSpc>
                <a:spcPts val="4125"/>
              </a:lnSpc>
            </a:pPr>
            <a:r>
              <a:rPr lang="en-US" sz="3000" spc="-10">
                <a:solidFill>
                  <a:srgbClr val="443324"/>
                </a:solidFill>
                <a:latin typeface="Now"/>
              </a:rPr>
              <a:t>3. Cultural exchange centers: build centers that celebrate cultural diversity and provide a platform for youth to learn about different cultures through art, food and educational events.</a:t>
            </a:r>
          </a:p>
        </p:txBody>
      </p:sp>
      <p:sp>
        <p:nvSpPr>
          <p:cNvPr name="TextBox 12" id="12"/>
          <p:cNvSpPr txBox="true"/>
          <p:nvPr/>
        </p:nvSpPr>
        <p:spPr>
          <a:xfrm rot="-141874">
            <a:off x="874130" y="6683294"/>
            <a:ext cx="7165195" cy="1234635"/>
          </a:xfrm>
          <a:prstGeom prst="rect">
            <a:avLst/>
          </a:prstGeom>
        </p:spPr>
        <p:txBody>
          <a:bodyPr anchor="t" rtlCol="false" tIns="0" lIns="0" bIns="0" rIns="0">
            <a:spAutoFit/>
          </a:bodyPr>
          <a:lstStyle/>
          <a:p>
            <a:pPr>
              <a:lnSpc>
                <a:spcPts val="8958"/>
              </a:lnSpc>
            </a:pPr>
            <a:r>
              <a:rPr lang="en-US" sz="8143">
                <a:solidFill>
                  <a:srgbClr val="443324"/>
                </a:solidFill>
                <a:latin typeface="Bryndan Write Bold"/>
              </a:rPr>
              <a:t>CLASSIC IDEAS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0" y="3779508"/>
            <a:ext cx="18287999" cy="6507491"/>
          </a:xfrm>
          <a:custGeom>
            <a:avLst/>
            <a:gdLst/>
            <a:ahLst/>
            <a:cxnLst/>
            <a:rect r="r" b="b" t="t" l="l"/>
            <a:pathLst>
              <a:path h="6507491" w="18287999">
                <a:moveTo>
                  <a:pt x="0" y="0"/>
                </a:moveTo>
                <a:lnTo>
                  <a:pt x="18287999" y="0"/>
                </a:lnTo>
                <a:lnTo>
                  <a:pt x="18287999" y="6507491"/>
                </a:lnTo>
                <a:lnTo>
                  <a:pt x="0" y="6507491"/>
                </a:lnTo>
                <a:lnTo>
                  <a:pt x="0" y="0"/>
                </a:lnTo>
                <a:close/>
              </a:path>
            </a:pathLst>
          </a:custGeom>
          <a:blipFill>
            <a:blip r:embed="rId3"/>
            <a:stretch>
              <a:fillRect l="-9" t="0" r="-9" b="0"/>
            </a:stretch>
          </a:blipFill>
        </p:spPr>
      </p:sp>
      <p:sp>
        <p:nvSpPr>
          <p:cNvPr name="Freeform 4" id="4"/>
          <p:cNvSpPr/>
          <p:nvPr/>
        </p:nvSpPr>
        <p:spPr>
          <a:xfrm flipH="false" flipV="false" rot="0">
            <a:off x="0" y="0"/>
            <a:ext cx="4190365" cy="4439920"/>
          </a:xfrm>
          <a:custGeom>
            <a:avLst/>
            <a:gdLst/>
            <a:ahLst/>
            <a:cxnLst/>
            <a:rect r="r" b="b" t="t" l="l"/>
            <a:pathLst>
              <a:path h="4439920" w="4190365">
                <a:moveTo>
                  <a:pt x="0" y="0"/>
                </a:moveTo>
                <a:lnTo>
                  <a:pt x="4190365" y="0"/>
                </a:lnTo>
                <a:lnTo>
                  <a:pt x="4190365" y="4439920"/>
                </a:lnTo>
                <a:lnTo>
                  <a:pt x="0" y="44399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455201" y="2499546"/>
            <a:ext cx="12206434" cy="396487"/>
          </a:xfrm>
          <a:prstGeom prst="rect">
            <a:avLst/>
          </a:prstGeom>
        </p:spPr>
        <p:txBody>
          <a:bodyPr anchor="t" rtlCol="false" tIns="0" lIns="0" bIns="0" rIns="0">
            <a:spAutoFit/>
          </a:bodyPr>
          <a:lstStyle/>
          <a:p>
            <a:pPr algn="l">
              <a:lnSpc>
                <a:spcPts val="3358"/>
              </a:lnSpc>
            </a:pPr>
            <a:r>
              <a:rPr lang="en-US" sz="2400" spc="-165">
                <a:solidFill>
                  <a:srgbClr val="443324"/>
                </a:solidFill>
                <a:latin typeface="Now"/>
              </a:rPr>
              <a:t>SILA, SALAH, BOUALEM, ILONA, LUCY, INA, EMRE , SVETLANA, IGA, KACPER, MEDIN</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689495" y="1028700"/>
            <a:ext cx="3463853" cy="7051915"/>
          </a:xfrm>
          <a:custGeom>
            <a:avLst/>
            <a:gdLst/>
            <a:ahLst/>
            <a:cxnLst/>
            <a:rect r="r" b="b" t="t" l="l"/>
            <a:pathLst>
              <a:path h="7051915" w="3463853">
                <a:moveTo>
                  <a:pt x="0" y="0"/>
                </a:moveTo>
                <a:lnTo>
                  <a:pt x="3463853" y="0"/>
                </a:lnTo>
                <a:lnTo>
                  <a:pt x="3463853" y="7051915"/>
                </a:lnTo>
                <a:lnTo>
                  <a:pt x="0" y="7051915"/>
                </a:lnTo>
                <a:lnTo>
                  <a:pt x="0" y="0"/>
                </a:lnTo>
                <a:close/>
              </a:path>
            </a:pathLst>
          </a:custGeom>
          <a:blipFill>
            <a:blip r:embed="rId3"/>
            <a:stretch>
              <a:fillRect l="-19905" t="-14587" r="-408061" b="-31287"/>
            </a:stretch>
          </a:blipFill>
        </p:spPr>
      </p:sp>
      <p:sp>
        <p:nvSpPr>
          <p:cNvPr name="Freeform 4" id="4"/>
          <p:cNvSpPr/>
          <p:nvPr/>
        </p:nvSpPr>
        <p:spPr>
          <a:xfrm flipH="false" flipV="false" rot="0">
            <a:off x="4412769" y="1028700"/>
            <a:ext cx="5808137" cy="7465612"/>
          </a:xfrm>
          <a:custGeom>
            <a:avLst/>
            <a:gdLst/>
            <a:ahLst/>
            <a:cxnLst/>
            <a:rect r="r" b="b" t="t" l="l"/>
            <a:pathLst>
              <a:path h="7465612" w="5808137">
                <a:moveTo>
                  <a:pt x="0" y="0"/>
                </a:moveTo>
                <a:lnTo>
                  <a:pt x="5808137" y="0"/>
                </a:lnTo>
                <a:lnTo>
                  <a:pt x="5808137" y="7465612"/>
                </a:lnTo>
                <a:lnTo>
                  <a:pt x="0" y="7465612"/>
                </a:lnTo>
                <a:lnTo>
                  <a:pt x="0" y="0"/>
                </a:lnTo>
                <a:close/>
              </a:path>
            </a:pathLst>
          </a:custGeom>
          <a:blipFill>
            <a:blip r:embed="rId3"/>
            <a:stretch>
              <a:fillRect l="-75975" t="-13779" r="-138892" b="-24012"/>
            </a:stretch>
          </a:blipFill>
        </p:spPr>
      </p:sp>
      <p:sp>
        <p:nvSpPr>
          <p:cNvPr name="TextBox 5" id="5"/>
          <p:cNvSpPr txBox="true"/>
          <p:nvPr/>
        </p:nvSpPr>
        <p:spPr>
          <a:xfrm rot="0">
            <a:off x="10478081" y="2447172"/>
            <a:ext cx="5996980" cy="4510246"/>
          </a:xfrm>
          <a:prstGeom prst="rect">
            <a:avLst/>
          </a:prstGeom>
        </p:spPr>
        <p:txBody>
          <a:bodyPr anchor="t" rtlCol="false" tIns="0" lIns="0" bIns="0" rIns="0">
            <a:spAutoFit/>
          </a:bodyPr>
          <a:lstStyle/>
          <a:p>
            <a:pPr>
              <a:lnSpc>
                <a:spcPts val="6984"/>
              </a:lnSpc>
            </a:pPr>
            <a:r>
              <a:rPr lang="en-US" sz="8517">
                <a:solidFill>
                  <a:srgbClr val="443324"/>
                </a:solidFill>
                <a:latin typeface="Gochi Hand"/>
              </a:rPr>
              <a:t>HOW TO CREATE MEANINGFUL YOUTH SPACES</a:t>
            </a:r>
          </a:p>
        </p:txBody>
      </p:sp>
      <p:sp>
        <p:nvSpPr>
          <p:cNvPr name="Freeform 6" id="6"/>
          <p:cNvSpPr/>
          <p:nvPr/>
        </p:nvSpPr>
        <p:spPr>
          <a:xfrm flipH="false" flipV="false" rot="5232197">
            <a:off x="15767836" y="3814427"/>
            <a:ext cx="2982928" cy="1894159"/>
          </a:xfrm>
          <a:custGeom>
            <a:avLst/>
            <a:gdLst/>
            <a:ahLst/>
            <a:cxnLst/>
            <a:rect r="r" b="b" t="t" l="l"/>
            <a:pathLst>
              <a:path h="1894159" w="2982928">
                <a:moveTo>
                  <a:pt x="0" y="0"/>
                </a:moveTo>
                <a:lnTo>
                  <a:pt x="2982928" y="0"/>
                </a:lnTo>
                <a:lnTo>
                  <a:pt x="2982928" y="1894159"/>
                </a:lnTo>
                <a:lnTo>
                  <a:pt x="0" y="18941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209906" y="7528918"/>
            <a:ext cx="9838665" cy="2262893"/>
          </a:xfrm>
          <a:custGeom>
            <a:avLst/>
            <a:gdLst/>
            <a:ahLst/>
            <a:cxnLst/>
            <a:rect r="r" b="b" t="t" l="l"/>
            <a:pathLst>
              <a:path h="2262893" w="9838665">
                <a:moveTo>
                  <a:pt x="0" y="0"/>
                </a:moveTo>
                <a:lnTo>
                  <a:pt x="9838665" y="0"/>
                </a:lnTo>
                <a:lnTo>
                  <a:pt x="9838665" y="2262893"/>
                </a:lnTo>
                <a:lnTo>
                  <a:pt x="0" y="22628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6240576" y="190874"/>
            <a:ext cx="4748028" cy="2465336"/>
          </a:xfrm>
          <a:prstGeom prst="rect">
            <a:avLst/>
          </a:prstGeom>
        </p:spPr>
        <p:txBody>
          <a:bodyPr anchor="t" rtlCol="false" tIns="0" lIns="0" bIns="0" rIns="0">
            <a:spAutoFit/>
          </a:bodyPr>
          <a:lstStyle/>
          <a:p>
            <a:pPr>
              <a:lnSpc>
                <a:spcPts val="2783"/>
              </a:lnSpc>
            </a:pPr>
            <a:r>
              <a:rPr lang="en-US" sz="2024" spc="-103">
                <a:solidFill>
                  <a:srgbClr val="443324"/>
                </a:solidFill>
                <a:latin typeface="Now Bold"/>
              </a:rPr>
              <a:t>feridun E.</a:t>
            </a:r>
          </a:p>
          <a:p>
            <a:pPr>
              <a:lnSpc>
                <a:spcPts val="2783"/>
              </a:lnSpc>
            </a:pPr>
            <a:r>
              <a:rPr lang="en-US" sz="2024" spc="-103">
                <a:solidFill>
                  <a:srgbClr val="443324"/>
                </a:solidFill>
                <a:latin typeface="Now Bold"/>
              </a:rPr>
              <a:t>Hedi</a:t>
            </a:r>
          </a:p>
          <a:p>
            <a:pPr>
              <a:lnSpc>
                <a:spcPts val="2783"/>
              </a:lnSpc>
            </a:pPr>
            <a:r>
              <a:rPr lang="en-US" sz="2024" spc="-103">
                <a:solidFill>
                  <a:srgbClr val="443324"/>
                </a:solidFill>
                <a:latin typeface="Now Bold"/>
              </a:rPr>
              <a:t>Iqbal H.</a:t>
            </a:r>
          </a:p>
          <a:p>
            <a:pPr>
              <a:lnSpc>
                <a:spcPts val="2783"/>
              </a:lnSpc>
            </a:pPr>
            <a:r>
              <a:rPr lang="en-US" sz="2024" spc="-103">
                <a:solidFill>
                  <a:srgbClr val="443324"/>
                </a:solidFill>
                <a:latin typeface="Now Bold"/>
              </a:rPr>
              <a:t>Judith R.</a:t>
            </a:r>
          </a:p>
          <a:p>
            <a:pPr>
              <a:lnSpc>
                <a:spcPts val="2783"/>
              </a:lnSpc>
            </a:pPr>
            <a:r>
              <a:rPr lang="en-US" sz="2024" spc="-103">
                <a:solidFill>
                  <a:srgbClr val="443324"/>
                </a:solidFill>
                <a:latin typeface="Now Bold"/>
              </a:rPr>
              <a:t>Khaled S.</a:t>
            </a:r>
          </a:p>
          <a:p>
            <a:pPr>
              <a:lnSpc>
                <a:spcPts val="2783"/>
              </a:lnSpc>
            </a:pPr>
            <a:r>
              <a:rPr lang="en-US" sz="2024" spc="-103">
                <a:solidFill>
                  <a:srgbClr val="443324"/>
                </a:solidFill>
                <a:latin typeface="Now Bold"/>
              </a:rPr>
              <a:t>Pasquale V.</a:t>
            </a:r>
          </a:p>
          <a:p>
            <a:pPr algn="l">
              <a:lnSpc>
                <a:spcPts val="2783"/>
              </a:lnSpc>
            </a:pPr>
            <a:r>
              <a:rPr lang="en-US" sz="2024" spc="-104">
                <a:solidFill>
                  <a:srgbClr val="443324"/>
                </a:solidFill>
                <a:latin typeface="Now Bold"/>
              </a:rPr>
              <a:t>Yoanna K.</a:t>
            </a:r>
          </a:p>
        </p:txBody>
      </p:sp>
      <p:sp>
        <p:nvSpPr>
          <p:cNvPr name="TextBox 9" id="9"/>
          <p:cNvSpPr txBox="true"/>
          <p:nvPr/>
        </p:nvSpPr>
        <p:spPr>
          <a:xfrm rot="0">
            <a:off x="8904571" y="8427637"/>
            <a:ext cx="9144000" cy="662736"/>
          </a:xfrm>
          <a:prstGeom prst="rect">
            <a:avLst/>
          </a:prstGeom>
        </p:spPr>
        <p:txBody>
          <a:bodyPr anchor="t" rtlCol="false" tIns="0" lIns="0" bIns="0" rIns="0">
            <a:spAutoFit/>
          </a:bodyPr>
          <a:lstStyle/>
          <a:p>
            <a:pPr algn="l">
              <a:lnSpc>
                <a:spcPts val="5360"/>
              </a:lnSpc>
            </a:pPr>
            <a:r>
              <a:rPr lang="en-US" sz="3898" spc="-201">
                <a:solidFill>
                  <a:srgbClr val="443324"/>
                </a:solidFill>
                <a:latin typeface="Now Bold"/>
              </a:rPr>
              <a:t>Recommendations to municipalities</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 t="-1002" r="-1039"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286500"/>
            <a:ext cx="18288000" cy="22860000"/>
          </a:xfrm>
          <a:custGeom>
            <a:avLst/>
            <a:gdLst/>
            <a:ahLst/>
            <a:cxnLst/>
            <a:rect r="r" b="b" t="t" l="l"/>
            <a:pathLst>
              <a:path h="22860000" w="18288000">
                <a:moveTo>
                  <a:pt x="0" y="0"/>
                </a:moveTo>
                <a:lnTo>
                  <a:pt x="18288000" y="0"/>
                </a:lnTo>
                <a:lnTo>
                  <a:pt x="18288000" y="22860000"/>
                </a:lnTo>
                <a:lnTo>
                  <a:pt x="0" y="22860000"/>
                </a:lnTo>
                <a:lnTo>
                  <a:pt x="0" y="0"/>
                </a:lnTo>
                <a:close/>
              </a:path>
            </a:pathLst>
          </a:custGeom>
          <a:blipFill>
            <a:blip r:embed="rId2"/>
            <a:stretch>
              <a:fillRect l="0" t="0" r="0" b="0"/>
            </a:stretch>
          </a:blipFill>
        </p:spPr>
      </p:sp>
      <p:sp>
        <p:nvSpPr>
          <p:cNvPr name="Freeform 3" id="3"/>
          <p:cNvSpPr/>
          <p:nvPr/>
        </p:nvSpPr>
        <p:spPr>
          <a:xfrm flipH="false" flipV="false" rot="0">
            <a:off x="1293809" y="965197"/>
            <a:ext cx="15718755" cy="8356597"/>
          </a:xfrm>
          <a:custGeom>
            <a:avLst/>
            <a:gdLst/>
            <a:ahLst/>
            <a:cxnLst/>
            <a:rect r="r" b="b" t="t" l="l"/>
            <a:pathLst>
              <a:path h="8356597" w="15718755">
                <a:moveTo>
                  <a:pt x="0" y="0"/>
                </a:moveTo>
                <a:lnTo>
                  <a:pt x="15718755" y="0"/>
                </a:lnTo>
                <a:lnTo>
                  <a:pt x="15718755" y="8356597"/>
                </a:lnTo>
                <a:lnTo>
                  <a:pt x="0" y="83565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964006" y="1623289"/>
            <a:ext cx="6378361" cy="1286510"/>
          </a:xfrm>
          <a:prstGeom prst="rect">
            <a:avLst/>
          </a:prstGeom>
        </p:spPr>
        <p:txBody>
          <a:bodyPr anchor="t" rtlCol="false" tIns="0" lIns="0" bIns="0" rIns="0">
            <a:spAutoFit/>
          </a:bodyPr>
          <a:lstStyle/>
          <a:p>
            <a:pPr algn="ctr">
              <a:lnSpc>
                <a:spcPts val="9940"/>
              </a:lnSpc>
            </a:pPr>
            <a:r>
              <a:rPr lang="en-US" sz="7100" spc="56">
                <a:solidFill>
                  <a:srgbClr val="443324"/>
                </a:solidFill>
                <a:latin typeface="Bryndan Write"/>
              </a:rPr>
              <a:t>STRONG POINTS</a:t>
            </a:r>
          </a:p>
        </p:txBody>
      </p:sp>
      <p:sp>
        <p:nvSpPr>
          <p:cNvPr name="TextBox 5" id="5"/>
          <p:cNvSpPr txBox="true"/>
          <p:nvPr/>
        </p:nvSpPr>
        <p:spPr>
          <a:xfrm rot="0">
            <a:off x="3095799" y="6002445"/>
            <a:ext cx="1859890" cy="2080260"/>
          </a:xfrm>
          <a:prstGeom prst="rect">
            <a:avLst/>
          </a:prstGeom>
        </p:spPr>
        <p:txBody>
          <a:bodyPr anchor="t" rtlCol="false" tIns="0" lIns="0" bIns="0" rIns="0">
            <a:spAutoFit/>
          </a:bodyPr>
          <a:lstStyle/>
          <a:p>
            <a:pPr algn="ctr">
              <a:lnSpc>
                <a:spcPts val="3300"/>
              </a:lnSpc>
            </a:pPr>
            <a:r>
              <a:rPr lang="en-US" sz="2400" spc="235">
                <a:solidFill>
                  <a:srgbClr val="443324"/>
                </a:solidFill>
                <a:latin typeface="Now Light"/>
              </a:rPr>
              <a:t>Research projects in different languages</a:t>
            </a:r>
          </a:p>
        </p:txBody>
      </p:sp>
      <p:sp>
        <p:nvSpPr>
          <p:cNvPr name="TextBox 6" id="6"/>
          <p:cNvSpPr txBox="true"/>
          <p:nvPr/>
        </p:nvSpPr>
        <p:spPr>
          <a:xfrm rot="0">
            <a:off x="6586418" y="6448215"/>
            <a:ext cx="1741842" cy="822960"/>
          </a:xfrm>
          <a:prstGeom prst="rect">
            <a:avLst/>
          </a:prstGeom>
        </p:spPr>
        <p:txBody>
          <a:bodyPr anchor="t" rtlCol="false" tIns="0" lIns="0" bIns="0" rIns="0">
            <a:spAutoFit/>
          </a:bodyPr>
          <a:lstStyle/>
          <a:p>
            <a:pPr algn="ctr">
              <a:lnSpc>
                <a:spcPts val="3300"/>
              </a:lnSpc>
            </a:pPr>
            <a:r>
              <a:rPr lang="en-US" sz="2400" spc="235">
                <a:solidFill>
                  <a:srgbClr val="231F20"/>
                </a:solidFill>
                <a:latin typeface="Now Light"/>
              </a:rPr>
              <a:t>Training courses </a:t>
            </a:r>
          </a:p>
        </p:txBody>
      </p:sp>
      <p:sp>
        <p:nvSpPr>
          <p:cNvPr name="TextBox 7" id="7"/>
          <p:cNvSpPr txBox="true"/>
          <p:nvPr/>
        </p:nvSpPr>
        <p:spPr>
          <a:xfrm rot="0">
            <a:off x="9715613" y="6029115"/>
            <a:ext cx="2177636" cy="1661160"/>
          </a:xfrm>
          <a:prstGeom prst="rect">
            <a:avLst/>
          </a:prstGeom>
        </p:spPr>
        <p:txBody>
          <a:bodyPr anchor="t" rtlCol="false" tIns="0" lIns="0" bIns="0" rIns="0">
            <a:spAutoFit/>
          </a:bodyPr>
          <a:lstStyle/>
          <a:p>
            <a:pPr algn="ctr">
              <a:lnSpc>
                <a:spcPts val="3300"/>
              </a:lnSpc>
            </a:pPr>
            <a:r>
              <a:rPr lang="en-US" sz="2400" spc="235">
                <a:solidFill>
                  <a:srgbClr val="443324"/>
                </a:solidFill>
                <a:latin typeface="Now Light"/>
              </a:rPr>
              <a:t>RESCUE guides in different languages</a:t>
            </a:r>
          </a:p>
        </p:txBody>
      </p:sp>
      <p:sp>
        <p:nvSpPr>
          <p:cNvPr name="TextBox 8" id="8"/>
          <p:cNvSpPr txBox="true"/>
          <p:nvPr/>
        </p:nvSpPr>
        <p:spPr>
          <a:xfrm rot="0">
            <a:off x="13283899" y="6238665"/>
            <a:ext cx="2056735" cy="822960"/>
          </a:xfrm>
          <a:prstGeom prst="rect">
            <a:avLst/>
          </a:prstGeom>
        </p:spPr>
        <p:txBody>
          <a:bodyPr anchor="t" rtlCol="false" tIns="0" lIns="0" bIns="0" rIns="0">
            <a:spAutoFit/>
          </a:bodyPr>
          <a:lstStyle/>
          <a:p>
            <a:pPr algn="ctr">
              <a:lnSpc>
                <a:spcPts val="3300"/>
              </a:lnSpc>
            </a:pPr>
            <a:r>
              <a:rPr lang="en-US" sz="2400" spc="235">
                <a:solidFill>
                  <a:srgbClr val="443324"/>
                </a:solidFill>
                <a:latin typeface="Now Light"/>
              </a:rPr>
              <a:t>RESCUE magazines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0" y="-53377"/>
            <a:ext cx="18382892" cy="10340377"/>
          </a:xfrm>
          <a:custGeom>
            <a:avLst/>
            <a:gdLst/>
            <a:ahLst/>
            <a:cxnLst/>
            <a:rect r="r" b="b" t="t" l="l"/>
            <a:pathLst>
              <a:path h="10340377" w="18382892">
                <a:moveTo>
                  <a:pt x="0" y="0"/>
                </a:moveTo>
                <a:lnTo>
                  <a:pt x="18382892" y="0"/>
                </a:lnTo>
                <a:lnTo>
                  <a:pt x="18382892" y="10340377"/>
                </a:lnTo>
                <a:lnTo>
                  <a:pt x="0" y="10340377"/>
                </a:lnTo>
                <a:lnTo>
                  <a:pt x="0" y="0"/>
                </a:lnTo>
                <a:close/>
              </a:path>
            </a:pathLst>
          </a:custGeom>
          <a:blipFill>
            <a:blip r:embed="rId3"/>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TextBox 4" id="4"/>
          <p:cNvSpPr txBox="true"/>
          <p:nvPr/>
        </p:nvSpPr>
        <p:spPr>
          <a:xfrm rot="0">
            <a:off x="1028700" y="1376770"/>
            <a:ext cx="12155229" cy="887601"/>
          </a:xfrm>
          <a:prstGeom prst="rect">
            <a:avLst/>
          </a:prstGeom>
        </p:spPr>
        <p:txBody>
          <a:bodyPr anchor="t" rtlCol="false" tIns="0" lIns="0" bIns="0" rIns="0">
            <a:spAutoFit/>
          </a:bodyPr>
          <a:lstStyle/>
          <a:p>
            <a:pPr algn="l">
              <a:lnSpc>
                <a:spcPts val="7125"/>
              </a:lnSpc>
            </a:pPr>
            <a:r>
              <a:rPr lang="en-US" sz="5181" spc="-267">
                <a:solidFill>
                  <a:srgbClr val="443324"/>
                </a:solidFill>
                <a:latin typeface="Now Bold"/>
              </a:rPr>
              <a:t>ACTION PLAN EXAMPLE</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TextBox 3" id="3"/>
          <p:cNvSpPr txBox="true"/>
          <p:nvPr/>
        </p:nvSpPr>
        <p:spPr>
          <a:xfrm rot="0">
            <a:off x="3471583" y="5049980"/>
            <a:ext cx="11344834" cy="2613537"/>
          </a:xfrm>
          <a:prstGeom prst="rect">
            <a:avLst/>
          </a:prstGeom>
        </p:spPr>
        <p:txBody>
          <a:bodyPr anchor="t" rtlCol="false" tIns="0" lIns="0" bIns="0" rIns="0">
            <a:spAutoFit/>
          </a:bodyPr>
          <a:lstStyle/>
          <a:p>
            <a:pPr algn="ctr" marL="0" indent="0" lvl="0">
              <a:lnSpc>
                <a:spcPts val="3471"/>
              </a:lnSpc>
              <a:spcBef>
                <a:spcPct val="0"/>
              </a:spcBef>
            </a:pPr>
            <a:r>
              <a:rPr lang="en-US" sz="2479" spc="495">
                <a:solidFill>
                  <a:srgbClr val="927A60"/>
                </a:solidFill>
                <a:latin typeface="Now"/>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name="Freeform 4" id="4"/>
          <p:cNvSpPr/>
          <p:nvPr/>
        </p:nvSpPr>
        <p:spPr>
          <a:xfrm flipH="false" flipV="false" rot="0">
            <a:off x="5583768" y="2623483"/>
            <a:ext cx="7120463" cy="1922525"/>
          </a:xfrm>
          <a:custGeom>
            <a:avLst/>
            <a:gdLst/>
            <a:ahLst/>
            <a:cxnLst/>
            <a:rect r="r" b="b" t="t" l="l"/>
            <a:pathLst>
              <a:path h="1922525" w="7120463">
                <a:moveTo>
                  <a:pt x="0" y="0"/>
                </a:moveTo>
                <a:lnTo>
                  <a:pt x="7120464" y="0"/>
                </a:lnTo>
                <a:lnTo>
                  <a:pt x="7120464" y="1922525"/>
                </a:lnTo>
                <a:lnTo>
                  <a:pt x="0" y="1922525"/>
                </a:lnTo>
                <a:lnTo>
                  <a:pt x="0" y="0"/>
                </a:lnTo>
                <a:close/>
              </a:path>
            </a:pathLst>
          </a:custGeom>
          <a:blipFill>
            <a:blip r:embed="rId3"/>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grpSp>
        <p:nvGrpSpPr>
          <p:cNvPr name="Group 3" id="3"/>
          <p:cNvGrpSpPr/>
          <p:nvPr/>
        </p:nvGrpSpPr>
        <p:grpSpPr>
          <a:xfrm rot="0">
            <a:off x="6846702" y="3239065"/>
            <a:ext cx="4594597" cy="4604039"/>
            <a:chOff x="0" y="0"/>
            <a:chExt cx="6126129" cy="6138718"/>
          </a:xfrm>
        </p:grpSpPr>
        <p:sp>
          <p:nvSpPr>
            <p:cNvPr name="Freeform 4" id="4"/>
            <p:cNvSpPr/>
            <p:nvPr/>
          </p:nvSpPr>
          <p:spPr>
            <a:xfrm flipH="false" flipV="false" rot="0">
              <a:off x="0" y="0"/>
              <a:ext cx="6032288" cy="6138718"/>
            </a:xfrm>
            <a:custGeom>
              <a:avLst/>
              <a:gdLst/>
              <a:ahLst/>
              <a:cxnLst/>
              <a:rect r="r" b="b" t="t" l="l"/>
              <a:pathLst>
                <a:path h="6138718" w="6032288">
                  <a:moveTo>
                    <a:pt x="0" y="0"/>
                  </a:moveTo>
                  <a:lnTo>
                    <a:pt x="6032288" y="0"/>
                  </a:lnTo>
                  <a:lnTo>
                    <a:pt x="6032288" y="6138718"/>
                  </a:lnTo>
                  <a:lnTo>
                    <a:pt x="0" y="6138718"/>
                  </a:lnTo>
                  <a:lnTo>
                    <a:pt x="0" y="0"/>
                  </a:lnTo>
                  <a:close/>
                </a:path>
              </a:pathLst>
            </a:custGeom>
            <a:blipFill>
              <a:blip r:embed="rId3"/>
              <a:stretch>
                <a:fillRect l="0" t="0" r="0" b="0"/>
              </a:stretch>
            </a:blipFill>
          </p:spPr>
        </p:sp>
        <p:sp>
          <p:nvSpPr>
            <p:cNvPr name="Freeform 5" id="5"/>
            <p:cNvSpPr/>
            <p:nvPr/>
          </p:nvSpPr>
          <p:spPr>
            <a:xfrm flipH="false" flipV="false" rot="2784977">
              <a:off x="3847014" y="986781"/>
              <a:ext cx="2229590" cy="1092720"/>
            </a:xfrm>
            <a:custGeom>
              <a:avLst/>
              <a:gdLst/>
              <a:ahLst/>
              <a:cxnLst/>
              <a:rect r="r" b="b" t="t" l="l"/>
              <a:pathLst>
                <a:path h="1092720" w="2229590">
                  <a:moveTo>
                    <a:pt x="0" y="0"/>
                  </a:moveTo>
                  <a:lnTo>
                    <a:pt x="2229589" y="0"/>
                  </a:lnTo>
                  <a:lnTo>
                    <a:pt x="2229589" y="1092720"/>
                  </a:lnTo>
                  <a:lnTo>
                    <a:pt x="0" y="1092720"/>
                  </a:lnTo>
                  <a:lnTo>
                    <a:pt x="0" y="0"/>
                  </a:lnTo>
                  <a:close/>
                </a:path>
              </a:pathLst>
            </a:custGeom>
            <a:blipFill>
              <a:blip r:embed="rId4"/>
              <a:stretch>
                <a:fillRect l="0" t="0" r="0" b="0"/>
              </a:stretch>
            </a:blipFill>
          </p:spPr>
        </p:sp>
      </p:grpSp>
      <p:sp>
        <p:nvSpPr>
          <p:cNvPr name="Freeform 6" id="6">
            <a:hlinkClick r:id="rId6" tooltip="https://akademisyenler.org.tr/en/homepage-1-english"/>
          </p:cNvPr>
          <p:cNvSpPr/>
          <p:nvPr/>
        </p:nvSpPr>
        <p:spPr>
          <a:xfrm flipH="false" flipV="false" rot="0">
            <a:off x="3597235" y="8981783"/>
            <a:ext cx="2970740" cy="732097"/>
          </a:xfrm>
          <a:custGeom>
            <a:avLst/>
            <a:gdLst/>
            <a:ahLst/>
            <a:cxnLst/>
            <a:rect r="r" b="b" t="t" l="l"/>
            <a:pathLst>
              <a:path h="732097" w="2970740">
                <a:moveTo>
                  <a:pt x="0" y="0"/>
                </a:moveTo>
                <a:lnTo>
                  <a:pt x="2970740" y="0"/>
                </a:lnTo>
                <a:lnTo>
                  <a:pt x="2970740" y="732096"/>
                </a:lnTo>
                <a:lnTo>
                  <a:pt x="0" y="732096"/>
                </a:lnTo>
                <a:lnTo>
                  <a:pt x="0" y="0"/>
                </a:lnTo>
                <a:close/>
              </a:path>
            </a:pathLst>
          </a:custGeom>
          <a:blipFill>
            <a:blip r:embed="rId5"/>
            <a:stretch>
              <a:fillRect l="0" t="0" r="0" b="0"/>
            </a:stretch>
          </a:blipFill>
        </p:spPr>
      </p:sp>
      <p:sp>
        <p:nvSpPr>
          <p:cNvPr name="Freeform 7" id="7">
            <a:hlinkClick r:id="rId8" tooltip="https://centrofontisanlorenzo.it"/>
          </p:cNvPr>
          <p:cNvSpPr/>
          <p:nvPr/>
        </p:nvSpPr>
        <p:spPr>
          <a:xfrm flipH="false" flipV="false" rot="0">
            <a:off x="14593188" y="2910288"/>
            <a:ext cx="3017713" cy="2351758"/>
          </a:xfrm>
          <a:custGeom>
            <a:avLst/>
            <a:gdLst/>
            <a:ahLst/>
            <a:cxnLst/>
            <a:rect r="r" b="b" t="t" l="l"/>
            <a:pathLst>
              <a:path h="2351758" w="3017713">
                <a:moveTo>
                  <a:pt x="0" y="0"/>
                </a:moveTo>
                <a:lnTo>
                  <a:pt x="3017714" y="0"/>
                </a:lnTo>
                <a:lnTo>
                  <a:pt x="3017714" y="2351758"/>
                </a:lnTo>
                <a:lnTo>
                  <a:pt x="0" y="2351758"/>
                </a:lnTo>
                <a:lnTo>
                  <a:pt x="0" y="0"/>
                </a:lnTo>
                <a:close/>
              </a:path>
            </a:pathLst>
          </a:custGeom>
          <a:blipFill>
            <a:blip r:embed="rId7"/>
            <a:stretch>
              <a:fillRect l="0" t="-28274" r="-41465" b="0"/>
            </a:stretch>
          </a:blipFill>
        </p:spPr>
      </p:sp>
      <p:sp>
        <p:nvSpPr>
          <p:cNvPr name="Freeform 8" id="8">
            <a:hlinkClick r:id="rId10" tooltip="http://globers.net"/>
          </p:cNvPr>
          <p:cNvSpPr/>
          <p:nvPr/>
        </p:nvSpPr>
        <p:spPr>
          <a:xfrm flipH="false" flipV="false" rot="0">
            <a:off x="723002" y="8965856"/>
            <a:ext cx="1916216" cy="673850"/>
          </a:xfrm>
          <a:custGeom>
            <a:avLst/>
            <a:gdLst/>
            <a:ahLst/>
            <a:cxnLst/>
            <a:rect r="r" b="b" t="t" l="l"/>
            <a:pathLst>
              <a:path h="673850" w="1916216">
                <a:moveTo>
                  <a:pt x="0" y="0"/>
                </a:moveTo>
                <a:lnTo>
                  <a:pt x="1916216" y="0"/>
                </a:lnTo>
                <a:lnTo>
                  <a:pt x="1916216" y="673850"/>
                </a:lnTo>
                <a:lnTo>
                  <a:pt x="0" y="673850"/>
                </a:lnTo>
                <a:lnTo>
                  <a:pt x="0" y="0"/>
                </a:lnTo>
                <a:close/>
              </a:path>
            </a:pathLst>
          </a:custGeom>
          <a:blipFill>
            <a:blip r:embed="rId9"/>
            <a:stretch>
              <a:fillRect l="0" t="0" r="0" b="0"/>
            </a:stretch>
          </a:blipFill>
        </p:spPr>
      </p:sp>
      <p:sp>
        <p:nvSpPr>
          <p:cNvPr name="Freeform 9" id="9">
            <a:hlinkClick r:id="rId12" tooltip="https://www.vitatiim.ee/en"/>
          </p:cNvPr>
          <p:cNvSpPr/>
          <p:nvPr/>
        </p:nvSpPr>
        <p:spPr>
          <a:xfrm flipH="false" flipV="false" rot="0">
            <a:off x="15241602" y="8078413"/>
            <a:ext cx="2359774" cy="2359774"/>
          </a:xfrm>
          <a:custGeom>
            <a:avLst/>
            <a:gdLst/>
            <a:ahLst/>
            <a:cxnLst/>
            <a:rect r="r" b="b" t="t" l="l"/>
            <a:pathLst>
              <a:path h="2359774" w="2359774">
                <a:moveTo>
                  <a:pt x="0" y="0"/>
                </a:moveTo>
                <a:lnTo>
                  <a:pt x="2359775" y="0"/>
                </a:lnTo>
                <a:lnTo>
                  <a:pt x="2359775" y="2359774"/>
                </a:lnTo>
                <a:lnTo>
                  <a:pt x="0" y="2359774"/>
                </a:lnTo>
                <a:lnTo>
                  <a:pt x="0" y="0"/>
                </a:lnTo>
                <a:close/>
              </a:path>
            </a:pathLst>
          </a:custGeom>
          <a:blipFill>
            <a:blip r:embed="rId11"/>
            <a:stretch>
              <a:fillRect l="0" t="0" r="0" b="0"/>
            </a:stretch>
          </a:blipFill>
        </p:spPr>
      </p:sp>
      <p:sp>
        <p:nvSpPr>
          <p:cNvPr name="Freeform 10" id="10">
            <a:hlinkClick r:id="rId14" tooltip="https://euroteam-cz.webnode.cz/en/"/>
          </p:cNvPr>
          <p:cNvSpPr/>
          <p:nvPr/>
        </p:nvSpPr>
        <p:spPr>
          <a:xfrm flipH="false" flipV="false" rot="0">
            <a:off x="7070339" y="755519"/>
            <a:ext cx="1663710" cy="1663710"/>
          </a:xfrm>
          <a:custGeom>
            <a:avLst/>
            <a:gdLst/>
            <a:ahLst/>
            <a:cxnLst/>
            <a:rect r="r" b="b" t="t" l="l"/>
            <a:pathLst>
              <a:path h="1663710" w="1663710">
                <a:moveTo>
                  <a:pt x="0" y="0"/>
                </a:moveTo>
                <a:lnTo>
                  <a:pt x="1663710" y="0"/>
                </a:lnTo>
                <a:lnTo>
                  <a:pt x="1663710" y="1663711"/>
                </a:lnTo>
                <a:lnTo>
                  <a:pt x="0" y="1663711"/>
                </a:lnTo>
                <a:lnTo>
                  <a:pt x="0" y="0"/>
                </a:lnTo>
                <a:close/>
              </a:path>
            </a:pathLst>
          </a:custGeom>
          <a:blipFill>
            <a:blip r:embed="rId13"/>
            <a:stretch>
              <a:fillRect l="0" t="0" r="0" b="0"/>
            </a:stretch>
          </a:blipFill>
        </p:spPr>
      </p:sp>
      <p:sp>
        <p:nvSpPr>
          <p:cNvPr name="Freeform 11" id="11">
            <a:hlinkClick r:id="rId16" tooltip="https://tamonopatia.org"/>
          </p:cNvPr>
          <p:cNvSpPr/>
          <p:nvPr/>
        </p:nvSpPr>
        <p:spPr>
          <a:xfrm flipH="false" flipV="false" rot="0">
            <a:off x="833668" y="970658"/>
            <a:ext cx="2552763" cy="982814"/>
          </a:xfrm>
          <a:custGeom>
            <a:avLst/>
            <a:gdLst/>
            <a:ahLst/>
            <a:cxnLst/>
            <a:rect r="r" b="b" t="t" l="l"/>
            <a:pathLst>
              <a:path h="982814" w="2552763">
                <a:moveTo>
                  <a:pt x="0" y="0"/>
                </a:moveTo>
                <a:lnTo>
                  <a:pt x="2552763" y="0"/>
                </a:lnTo>
                <a:lnTo>
                  <a:pt x="2552763" y="982814"/>
                </a:lnTo>
                <a:lnTo>
                  <a:pt x="0" y="982814"/>
                </a:lnTo>
                <a:lnTo>
                  <a:pt x="0" y="0"/>
                </a:lnTo>
                <a:close/>
              </a:path>
            </a:pathLst>
          </a:custGeom>
          <a:blipFill>
            <a:blip r:embed="rId15"/>
            <a:stretch>
              <a:fillRect l="0" t="0" r="0" b="0"/>
            </a:stretch>
          </a:blipFill>
        </p:spPr>
      </p:sp>
      <p:sp>
        <p:nvSpPr>
          <p:cNvPr name="Freeform 12" id="12">
            <a:hlinkClick r:id="rId18" tooltip="http://www.envercevko.org"/>
          </p:cNvPr>
          <p:cNvSpPr/>
          <p:nvPr/>
        </p:nvSpPr>
        <p:spPr>
          <a:xfrm flipH="false" flipV="false" rot="0">
            <a:off x="4583873" y="863753"/>
            <a:ext cx="1400616" cy="1447244"/>
          </a:xfrm>
          <a:custGeom>
            <a:avLst/>
            <a:gdLst/>
            <a:ahLst/>
            <a:cxnLst/>
            <a:rect r="r" b="b" t="t" l="l"/>
            <a:pathLst>
              <a:path h="1447244" w="1400616">
                <a:moveTo>
                  <a:pt x="0" y="0"/>
                </a:moveTo>
                <a:lnTo>
                  <a:pt x="1400616" y="0"/>
                </a:lnTo>
                <a:lnTo>
                  <a:pt x="1400616" y="1447243"/>
                </a:lnTo>
                <a:lnTo>
                  <a:pt x="0" y="1447243"/>
                </a:lnTo>
                <a:lnTo>
                  <a:pt x="0" y="0"/>
                </a:lnTo>
                <a:close/>
              </a:path>
            </a:pathLst>
          </a:custGeom>
          <a:blipFill>
            <a:blip r:embed="rId17"/>
            <a:stretch>
              <a:fillRect l="0" t="0" r="0" b="0"/>
            </a:stretch>
          </a:blipFill>
        </p:spPr>
      </p:sp>
      <p:sp>
        <p:nvSpPr>
          <p:cNvPr name="Freeform 13" id="13"/>
          <p:cNvSpPr/>
          <p:nvPr/>
        </p:nvSpPr>
        <p:spPr>
          <a:xfrm flipH="false" flipV="false" rot="0">
            <a:off x="16144744" y="5748526"/>
            <a:ext cx="1570933" cy="2094577"/>
          </a:xfrm>
          <a:custGeom>
            <a:avLst/>
            <a:gdLst/>
            <a:ahLst/>
            <a:cxnLst/>
            <a:rect r="r" b="b" t="t" l="l"/>
            <a:pathLst>
              <a:path h="2094577" w="1570933">
                <a:moveTo>
                  <a:pt x="0" y="0"/>
                </a:moveTo>
                <a:lnTo>
                  <a:pt x="1570933" y="0"/>
                </a:lnTo>
                <a:lnTo>
                  <a:pt x="1570933" y="2094578"/>
                </a:lnTo>
                <a:lnTo>
                  <a:pt x="0" y="2094578"/>
                </a:lnTo>
                <a:lnTo>
                  <a:pt x="0" y="0"/>
                </a:lnTo>
                <a:close/>
              </a:path>
            </a:pathLst>
          </a:custGeom>
          <a:blipFill>
            <a:blip r:embed="rId19"/>
            <a:stretch>
              <a:fillRect l="0" t="0" r="0" b="0"/>
            </a:stretch>
          </a:blipFill>
        </p:spPr>
      </p:sp>
      <p:sp>
        <p:nvSpPr>
          <p:cNvPr name="Freeform 14" id="14"/>
          <p:cNvSpPr/>
          <p:nvPr/>
        </p:nvSpPr>
        <p:spPr>
          <a:xfrm flipH="false" flipV="false" rot="0">
            <a:off x="11901237" y="8729457"/>
            <a:ext cx="2252737" cy="1002468"/>
          </a:xfrm>
          <a:custGeom>
            <a:avLst/>
            <a:gdLst/>
            <a:ahLst/>
            <a:cxnLst/>
            <a:rect r="r" b="b" t="t" l="l"/>
            <a:pathLst>
              <a:path h="1002468" w="2252737">
                <a:moveTo>
                  <a:pt x="0" y="0"/>
                </a:moveTo>
                <a:lnTo>
                  <a:pt x="2252737" y="0"/>
                </a:lnTo>
                <a:lnTo>
                  <a:pt x="2252737" y="1002468"/>
                </a:lnTo>
                <a:lnTo>
                  <a:pt x="0" y="1002468"/>
                </a:lnTo>
                <a:lnTo>
                  <a:pt x="0" y="0"/>
                </a:lnTo>
                <a:close/>
              </a:path>
            </a:pathLst>
          </a:custGeom>
          <a:blipFill>
            <a:blip r:embed="rId20"/>
            <a:stretch>
              <a:fillRect l="0" t="0" r="0" b="0"/>
            </a:stretch>
          </a:blipFill>
        </p:spPr>
      </p:sp>
      <p:sp>
        <p:nvSpPr>
          <p:cNvPr name="Freeform 15" id="15"/>
          <p:cNvSpPr/>
          <p:nvPr/>
        </p:nvSpPr>
        <p:spPr>
          <a:xfrm flipH="false" flipV="false" rot="0">
            <a:off x="12942024" y="863753"/>
            <a:ext cx="1400616" cy="1407654"/>
          </a:xfrm>
          <a:custGeom>
            <a:avLst/>
            <a:gdLst/>
            <a:ahLst/>
            <a:cxnLst/>
            <a:rect r="r" b="b" t="t" l="l"/>
            <a:pathLst>
              <a:path h="1407654" w="1400616">
                <a:moveTo>
                  <a:pt x="0" y="0"/>
                </a:moveTo>
                <a:lnTo>
                  <a:pt x="1400616" y="0"/>
                </a:lnTo>
                <a:lnTo>
                  <a:pt x="1400616" y="1407654"/>
                </a:lnTo>
                <a:lnTo>
                  <a:pt x="0" y="1407654"/>
                </a:lnTo>
                <a:lnTo>
                  <a:pt x="0" y="0"/>
                </a:lnTo>
                <a:close/>
              </a:path>
            </a:pathLst>
          </a:custGeom>
          <a:blipFill>
            <a:blip r:embed="rId21"/>
            <a:stretch>
              <a:fillRect l="0" t="0" r="0" b="0"/>
            </a:stretch>
          </a:blipFill>
        </p:spPr>
      </p:sp>
      <p:sp>
        <p:nvSpPr>
          <p:cNvPr name="Freeform 16" id="16"/>
          <p:cNvSpPr/>
          <p:nvPr/>
        </p:nvSpPr>
        <p:spPr>
          <a:xfrm flipH="false" flipV="false" rot="0">
            <a:off x="675377" y="5864025"/>
            <a:ext cx="1202010" cy="1863581"/>
          </a:xfrm>
          <a:custGeom>
            <a:avLst/>
            <a:gdLst/>
            <a:ahLst/>
            <a:cxnLst/>
            <a:rect r="r" b="b" t="t" l="l"/>
            <a:pathLst>
              <a:path h="1863581" w="1202010">
                <a:moveTo>
                  <a:pt x="0" y="0"/>
                </a:moveTo>
                <a:lnTo>
                  <a:pt x="1202009" y="0"/>
                </a:lnTo>
                <a:lnTo>
                  <a:pt x="1202009" y="1863581"/>
                </a:lnTo>
                <a:lnTo>
                  <a:pt x="0" y="1863581"/>
                </a:lnTo>
                <a:lnTo>
                  <a:pt x="0" y="0"/>
                </a:lnTo>
                <a:close/>
              </a:path>
            </a:pathLst>
          </a:custGeom>
          <a:blipFill>
            <a:blip r:embed="rId22"/>
            <a:stretch>
              <a:fillRect l="0" t="0" r="0" b="0"/>
            </a:stretch>
          </a:blipFill>
        </p:spPr>
      </p:sp>
      <p:sp>
        <p:nvSpPr>
          <p:cNvPr name="Freeform 17" id="17"/>
          <p:cNvSpPr/>
          <p:nvPr/>
        </p:nvSpPr>
        <p:spPr>
          <a:xfrm flipH="false" flipV="false" rot="0">
            <a:off x="675377" y="3182037"/>
            <a:ext cx="1185552" cy="1519938"/>
          </a:xfrm>
          <a:custGeom>
            <a:avLst/>
            <a:gdLst/>
            <a:ahLst/>
            <a:cxnLst/>
            <a:rect r="r" b="b" t="t" l="l"/>
            <a:pathLst>
              <a:path h="1519938" w="1185552">
                <a:moveTo>
                  <a:pt x="0" y="0"/>
                </a:moveTo>
                <a:lnTo>
                  <a:pt x="1185551" y="0"/>
                </a:lnTo>
                <a:lnTo>
                  <a:pt x="1185551" y="1519938"/>
                </a:lnTo>
                <a:lnTo>
                  <a:pt x="0" y="1519938"/>
                </a:lnTo>
                <a:lnTo>
                  <a:pt x="0" y="0"/>
                </a:lnTo>
                <a:close/>
              </a:path>
            </a:pathLst>
          </a:custGeom>
          <a:blipFill>
            <a:blip r:embed="rId23"/>
            <a:stretch>
              <a:fillRect l="0" t="0" r="0" b="0"/>
            </a:stretch>
          </a:blipFill>
        </p:spPr>
      </p:sp>
      <p:sp>
        <p:nvSpPr>
          <p:cNvPr name="Freeform 18" id="18"/>
          <p:cNvSpPr/>
          <p:nvPr/>
        </p:nvSpPr>
        <p:spPr>
          <a:xfrm flipH="false" flipV="false" rot="0">
            <a:off x="9829424" y="809166"/>
            <a:ext cx="1934080" cy="1501830"/>
          </a:xfrm>
          <a:custGeom>
            <a:avLst/>
            <a:gdLst/>
            <a:ahLst/>
            <a:cxnLst/>
            <a:rect r="r" b="b" t="t" l="l"/>
            <a:pathLst>
              <a:path h="1501830" w="1934080">
                <a:moveTo>
                  <a:pt x="0" y="0"/>
                </a:moveTo>
                <a:lnTo>
                  <a:pt x="1934080" y="0"/>
                </a:lnTo>
                <a:lnTo>
                  <a:pt x="1934080" y="1501830"/>
                </a:lnTo>
                <a:lnTo>
                  <a:pt x="0" y="1501830"/>
                </a:lnTo>
                <a:lnTo>
                  <a:pt x="0" y="0"/>
                </a:lnTo>
                <a:close/>
              </a:path>
            </a:pathLst>
          </a:custGeom>
          <a:blipFill>
            <a:blip r:embed="rId24"/>
            <a:stretch>
              <a:fillRect l="0" t="0" r="0" b="0"/>
            </a:stretch>
          </a:blipFill>
        </p:spPr>
      </p:sp>
      <p:sp>
        <p:nvSpPr>
          <p:cNvPr name="Freeform 19" id="19"/>
          <p:cNvSpPr/>
          <p:nvPr/>
        </p:nvSpPr>
        <p:spPr>
          <a:xfrm flipH="false" flipV="false" rot="0">
            <a:off x="15311482" y="1018283"/>
            <a:ext cx="2289895" cy="1329532"/>
          </a:xfrm>
          <a:custGeom>
            <a:avLst/>
            <a:gdLst/>
            <a:ahLst/>
            <a:cxnLst/>
            <a:rect r="r" b="b" t="t" l="l"/>
            <a:pathLst>
              <a:path h="1329532" w="2289895">
                <a:moveTo>
                  <a:pt x="0" y="0"/>
                </a:moveTo>
                <a:lnTo>
                  <a:pt x="2289895" y="0"/>
                </a:lnTo>
                <a:lnTo>
                  <a:pt x="2289895" y="1329532"/>
                </a:lnTo>
                <a:lnTo>
                  <a:pt x="0" y="1329532"/>
                </a:lnTo>
                <a:lnTo>
                  <a:pt x="0" y="0"/>
                </a:lnTo>
                <a:close/>
              </a:path>
            </a:pathLst>
          </a:custGeom>
          <a:blipFill>
            <a:blip r:embed="rId25"/>
            <a:stretch>
              <a:fillRect l="0" t="-48144" r="-8364" b="0"/>
            </a:stretch>
          </a:blipFill>
        </p:spPr>
      </p:sp>
      <p:sp>
        <p:nvSpPr>
          <p:cNvPr name="TextBox 20" id="20"/>
          <p:cNvSpPr txBox="true"/>
          <p:nvPr/>
        </p:nvSpPr>
        <p:spPr>
          <a:xfrm rot="0">
            <a:off x="7487893" y="9192591"/>
            <a:ext cx="3312215" cy="272380"/>
          </a:xfrm>
          <a:prstGeom prst="rect">
            <a:avLst/>
          </a:prstGeom>
        </p:spPr>
        <p:txBody>
          <a:bodyPr anchor="t" rtlCol="false" tIns="0" lIns="0" bIns="0" rIns="0">
            <a:spAutoFit/>
          </a:bodyPr>
          <a:lstStyle/>
          <a:p>
            <a:pPr algn="ctr" marL="0" indent="0" lvl="0">
              <a:lnSpc>
                <a:spcPts val="2211"/>
              </a:lnSpc>
              <a:spcBef>
                <a:spcPct val="0"/>
              </a:spcBef>
            </a:pPr>
            <a:r>
              <a:rPr lang="en-US" sz="1579" spc="315">
                <a:solidFill>
                  <a:srgbClr val="927A60"/>
                </a:solidFill>
                <a:latin typeface="Now"/>
              </a:rPr>
              <a:t>PARTNERS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286500"/>
            <a:ext cx="18288000" cy="22860000"/>
          </a:xfrm>
          <a:custGeom>
            <a:avLst/>
            <a:gdLst/>
            <a:ahLst/>
            <a:cxnLst/>
            <a:rect r="r" b="b" t="t" l="l"/>
            <a:pathLst>
              <a:path h="22860000" w="18288000">
                <a:moveTo>
                  <a:pt x="0" y="0"/>
                </a:moveTo>
                <a:lnTo>
                  <a:pt x="18288000" y="0"/>
                </a:lnTo>
                <a:lnTo>
                  <a:pt x="18288000" y="22860000"/>
                </a:lnTo>
                <a:lnTo>
                  <a:pt x="0" y="22860000"/>
                </a:lnTo>
                <a:lnTo>
                  <a:pt x="0" y="0"/>
                </a:lnTo>
                <a:close/>
              </a:path>
            </a:pathLst>
          </a:custGeom>
          <a:blipFill>
            <a:blip r:embed="rId2"/>
            <a:stretch>
              <a:fillRect l="0" t="0" r="0" b="0"/>
            </a:stretch>
          </a:blipFill>
        </p:spPr>
      </p:sp>
      <p:sp>
        <p:nvSpPr>
          <p:cNvPr name="Freeform 3" id="3"/>
          <p:cNvSpPr/>
          <p:nvPr/>
        </p:nvSpPr>
        <p:spPr>
          <a:xfrm flipH="false" flipV="false" rot="0">
            <a:off x="1293809" y="965197"/>
            <a:ext cx="15718755" cy="8356597"/>
          </a:xfrm>
          <a:custGeom>
            <a:avLst/>
            <a:gdLst/>
            <a:ahLst/>
            <a:cxnLst/>
            <a:rect r="r" b="b" t="t" l="l"/>
            <a:pathLst>
              <a:path h="8356597" w="15718755">
                <a:moveTo>
                  <a:pt x="0" y="0"/>
                </a:moveTo>
                <a:lnTo>
                  <a:pt x="15718755" y="0"/>
                </a:lnTo>
                <a:lnTo>
                  <a:pt x="15718755" y="8356597"/>
                </a:lnTo>
                <a:lnTo>
                  <a:pt x="0" y="83565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964006" y="1623289"/>
            <a:ext cx="6378361" cy="1286510"/>
          </a:xfrm>
          <a:prstGeom prst="rect">
            <a:avLst/>
          </a:prstGeom>
        </p:spPr>
        <p:txBody>
          <a:bodyPr anchor="t" rtlCol="false" tIns="0" lIns="0" bIns="0" rIns="0">
            <a:spAutoFit/>
          </a:bodyPr>
          <a:lstStyle/>
          <a:p>
            <a:pPr algn="ctr">
              <a:lnSpc>
                <a:spcPts val="9940"/>
              </a:lnSpc>
            </a:pPr>
            <a:r>
              <a:rPr lang="en-US" sz="7100" spc="56">
                <a:solidFill>
                  <a:srgbClr val="443324"/>
                </a:solidFill>
                <a:latin typeface="Bryndan Write"/>
              </a:rPr>
              <a:t>STRONG POINTS</a:t>
            </a:r>
          </a:p>
        </p:txBody>
      </p:sp>
      <p:sp>
        <p:nvSpPr>
          <p:cNvPr name="TextBox 5" id="5"/>
          <p:cNvSpPr txBox="true"/>
          <p:nvPr/>
        </p:nvSpPr>
        <p:spPr>
          <a:xfrm rot="0">
            <a:off x="2854585" y="6221839"/>
            <a:ext cx="2103661" cy="822960"/>
          </a:xfrm>
          <a:prstGeom prst="rect">
            <a:avLst/>
          </a:prstGeom>
        </p:spPr>
        <p:txBody>
          <a:bodyPr anchor="t" rtlCol="false" tIns="0" lIns="0" bIns="0" rIns="0">
            <a:spAutoFit/>
          </a:bodyPr>
          <a:lstStyle/>
          <a:p>
            <a:pPr algn="ctr">
              <a:lnSpc>
                <a:spcPts val="3300"/>
              </a:lnSpc>
            </a:pPr>
            <a:r>
              <a:rPr lang="en-US" sz="2400" spc="235">
                <a:solidFill>
                  <a:srgbClr val="443324"/>
                </a:solidFill>
                <a:latin typeface="Now Light"/>
              </a:rPr>
              <a:t>Freely Accessible</a:t>
            </a:r>
          </a:p>
        </p:txBody>
      </p:sp>
      <p:sp>
        <p:nvSpPr>
          <p:cNvPr name="TextBox 6" id="6"/>
          <p:cNvSpPr txBox="true"/>
          <p:nvPr/>
        </p:nvSpPr>
        <p:spPr>
          <a:xfrm rot="0">
            <a:off x="6502574" y="6221839"/>
            <a:ext cx="1741842" cy="822960"/>
          </a:xfrm>
          <a:prstGeom prst="rect">
            <a:avLst/>
          </a:prstGeom>
        </p:spPr>
        <p:txBody>
          <a:bodyPr anchor="t" rtlCol="false" tIns="0" lIns="0" bIns="0" rIns="0">
            <a:spAutoFit/>
          </a:bodyPr>
          <a:lstStyle/>
          <a:p>
            <a:pPr algn="ctr">
              <a:lnSpc>
                <a:spcPts val="3300"/>
              </a:lnSpc>
            </a:pPr>
            <a:r>
              <a:rPr lang="en-US" sz="2400" spc="235">
                <a:solidFill>
                  <a:srgbClr val="231F20"/>
                </a:solidFill>
                <a:latin typeface="Now Light"/>
              </a:rPr>
              <a:t>Mobile app</a:t>
            </a:r>
          </a:p>
        </p:txBody>
      </p:sp>
      <p:sp>
        <p:nvSpPr>
          <p:cNvPr name="TextBox 7" id="7"/>
          <p:cNvSpPr txBox="true"/>
          <p:nvPr/>
        </p:nvSpPr>
        <p:spPr>
          <a:xfrm rot="0">
            <a:off x="9935007" y="6221839"/>
            <a:ext cx="1958242" cy="822960"/>
          </a:xfrm>
          <a:prstGeom prst="rect">
            <a:avLst/>
          </a:prstGeom>
        </p:spPr>
        <p:txBody>
          <a:bodyPr anchor="t" rtlCol="false" tIns="0" lIns="0" bIns="0" rIns="0">
            <a:spAutoFit/>
          </a:bodyPr>
          <a:lstStyle/>
          <a:p>
            <a:pPr algn="ctr">
              <a:lnSpc>
                <a:spcPts val="3300"/>
              </a:lnSpc>
            </a:pPr>
            <a:r>
              <a:rPr lang="en-US" sz="2400" spc="235">
                <a:solidFill>
                  <a:srgbClr val="443324"/>
                </a:solidFill>
                <a:latin typeface="Now Light"/>
              </a:rPr>
              <a:t>RESCUE GIS Maps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536634" y="565927"/>
            <a:ext cx="17303244" cy="8926386"/>
          </a:xfrm>
          <a:custGeom>
            <a:avLst/>
            <a:gdLst/>
            <a:ahLst/>
            <a:cxnLst/>
            <a:rect r="r" b="b" t="t" l="l"/>
            <a:pathLst>
              <a:path h="8926386" w="17303244">
                <a:moveTo>
                  <a:pt x="0" y="0"/>
                </a:moveTo>
                <a:lnTo>
                  <a:pt x="17303244" y="0"/>
                </a:lnTo>
                <a:lnTo>
                  <a:pt x="17303244" y="8926386"/>
                </a:lnTo>
                <a:lnTo>
                  <a:pt x="0" y="8926386"/>
                </a:lnTo>
                <a:lnTo>
                  <a:pt x="0" y="0"/>
                </a:lnTo>
                <a:close/>
              </a:path>
            </a:pathLst>
          </a:custGeom>
          <a:blipFill>
            <a:blip r:embed="rId3"/>
            <a:stretch>
              <a:fillRect l="-1188" t="-90094" r="-3695" b="0"/>
            </a:stretch>
          </a:blipFill>
        </p:spPr>
      </p:sp>
      <p:sp>
        <p:nvSpPr>
          <p:cNvPr name="Freeform 4" id="4"/>
          <p:cNvSpPr/>
          <p:nvPr/>
        </p:nvSpPr>
        <p:spPr>
          <a:xfrm flipH="false" flipV="false" rot="0">
            <a:off x="1264345" y="2669967"/>
            <a:ext cx="884743" cy="764818"/>
          </a:xfrm>
          <a:custGeom>
            <a:avLst/>
            <a:gdLst/>
            <a:ahLst/>
            <a:cxnLst/>
            <a:rect r="r" b="b" t="t" l="l"/>
            <a:pathLst>
              <a:path h="764818" w="884743">
                <a:moveTo>
                  <a:pt x="0" y="0"/>
                </a:moveTo>
                <a:lnTo>
                  <a:pt x="884743" y="0"/>
                </a:lnTo>
                <a:lnTo>
                  <a:pt x="884743" y="764818"/>
                </a:lnTo>
                <a:lnTo>
                  <a:pt x="0" y="7648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64345" y="4051807"/>
            <a:ext cx="884743" cy="796608"/>
          </a:xfrm>
          <a:custGeom>
            <a:avLst/>
            <a:gdLst/>
            <a:ahLst/>
            <a:cxnLst/>
            <a:rect r="r" b="b" t="t" l="l"/>
            <a:pathLst>
              <a:path h="796608" w="884743">
                <a:moveTo>
                  <a:pt x="0" y="0"/>
                </a:moveTo>
                <a:lnTo>
                  <a:pt x="884743" y="0"/>
                </a:lnTo>
                <a:lnTo>
                  <a:pt x="884743" y="796608"/>
                </a:lnTo>
                <a:lnTo>
                  <a:pt x="0" y="7966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64345" y="5553265"/>
            <a:ext cx="884743" cy="796608"/>
          </a:xfrm>
          <a:custGeom>
            <a:avLst/>
            <a:gdLst/>
            <a:ahLst/>
            <a:cxnLst/>
            <a:rect r="r" b="b" t="t" l="l"/>
            <a:pathLst>
              <a:path h="796608" w="884743">
                <a:moveTo>
                  <a:pt x="0" y="0"/>
                </a:moveTo>
                <a:lnTo>
                  <a:pt x="884743" y="0"/>
                </a:lnTo>
                <a:lnTo>
                  <a:pt x="884743" y="796608"/>
                </a:lnTo>
                <a:lnTo>
                  <a:pt x="0" y="796608"/>
                </a:lnTo>
                <a:lnTo>
                  <a:pt x="0" y="0"/>
                </a:lnTo>
                <a:close/>
              </a:path>
            </a:pathLst>
          </a:custGeom>
          <a:blipFill>
            <a:blip r:embed="rId6">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310136" y="7068075"/>
            <a:ext cx="884743" cy="796608"/>
          </a:xfrm>
          <a:custGeom>
            <a:avLst/>
            <a:gdLst/>
            <a:ahLst/>
            <a:cxnLst/>
            <a:rect r="r" b="b" t="t" l="l"/>
            <a:pathLst>
              <a:path h="796608" w="884743">
                <a:moveTo>
                  <a:pt x="0" y="0"/>
                </a:moveTo>
                <a:lnTo>
                  <a:pt x="884743" y="0"/>
                </a:lnTo>
                <a:lnTo>
                  <a:pt x="884743" y="796608"/>
                </a:lnTo>
                <a:lnTo>
                  <a:pt x="0" y="796608"/>
                </a:lnTo>
                <a:lnTo>
                  <a:pt x="0" y="0"/>
                </a:lnTo>
                <a:close/>
              </a:path>
            </a:pathLst>
          </a:custGeom>
          <a:blipFill>
            <a:blip r:embed="rId6">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1716113" y="3854154"/>
            <a:ext cx="5151549" cy="4114800"/>
          </a:xfrm>
          <a:custGeom>
            <a:avLst/>
            <a:gdLst/>
            <a:ahLst/>
            <a:cxnLst/>
            <a:rect r="r" b="b" t="t" l="l"/>
            <a:pathLst>
              <a:path h="4114800" w="5151549">
                <a:moveTo>
                  <a:pt x="0" y="0"/>
                </a:moveTo>
                <a:lnTo>
                  <a:pt x="5151550" y="0"/>
                </a:lnTo>
                <a:lnTo>
                  <a:pt x="51515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1169095" y="1019175"/>
            <a:ext cx="8601483" cy="1090295"/>
          </a:xfrm>
          <a:prstGeom prst="rect">
            <a:avLst/>
          </a:prstGeom>
        </p:spPr>
        <p:txBody>
          <a:bodyPr anchor="t" rtlCol="false" tIns="0" lIns="0" bIns="0" rIns="0">
            <a:spAutoFit/>
          </a:bodyPr>
          <a:lstStyle/>
          <a:p>
            <a:pPr>
              <a:lnSpc>
                <a:spcPts val="7809"/>
              </a:lnSpc>
            </a:pPr>
            <a:r>
              <a:rPr lang="en-US" sz="7099">
                <a:solidFill>
                  <a:srgbClr val="443324"/>
                </a:solidFill>
                <a:latin typeface="Bryndan Write Bold"/>
              </a:rPr>
              <a:t>WEAK POINTS</a:t>
            </a:r>
          </a:p>
        </p:txBody>
      </p:sp>
      <p:sp>
        <p:nvSpPr>
          <p:cNvPr name="TextBox 10" id="10"/>
          <p:cNvSpPr txBox="true"/>
          <p:nvPr/>
        </p:nvSpPr>
        <p:spPr>
          <a:xfrm rot="0">
            <a:off x="1407922" y="4060869"/>
            <a:ext cx="597476" cy="622253"/>
          </a:xfrm>
          <a:prstGeom prst="rect">
            <a:avLst/>
          </a:prstGeom>
        </p:spPr>
        <p:txBody>
          <a:bodyPr anchor="t" rtlCol="false" tIns="0" lIns="0" bIns="0" rIns="0">
            <a:spAutoFit/>
          </a:bodyPr>
          <a:lstStyle/>
          <a:p>
            <a:pPr algn="l">
              <a:lnSpc>
                <a:spcPts val="5016"/>
              </a:lnSpc>
            </a:pPr>
            <a:r>
              <a:rPr lang="en-US" sz="3583" spc="35">
                <a:solidFill>
                  <a:srgbClr val="FFFFFF"/>
                </a:solidFill>
                <a:latin typeface="Montserrat Bold"/>
              </a:rPr>
              <a:t>02</a:t>
            </a:r>
          </a:p>
        </p:txBody>
      </p:sp>
      <p:sp>
        <p:nvSpPr>
          <p:cNvPr name="TextBox 11" id="11"/>
          <p:cNvSpPr txBox="true"/>
          <p:nvPr/>
        </p:nvSpPr>
        <p:spPr>
          <a:xfrm rot="0">
            <a:off x="1417400" y="5562327"/>
            <a:ext cx="578358" cy="622253"/>
          </a:xfrm>
          <a:prstGeom prst="rect">
            <a:avLst/>
          </a:prstGeom>
        </p:spPr>
        <p:txBody>
          <a:bodyPr anchor="t" rtlCol="false" tIns="0" lIns="0" bIns="0" rIns="0">
            <a:spAutoFit/>
          </a:bodyPr>
          <a:lstStyle/>
          <a:p>
            <a:pPr algn="l">
              <a:lnSpc>
                <a:spcPts val="5016"/>
              </a:lnSpc>
            </a:pPr>
            <a:r>
              <a:rPr lang="en-US" sz="3583" spc="35">
                <a:solidFill>
                  <a:srgbClr val="FFFFFF"/>
                </a:solidFill>
                <a:latin typeface="Montserrat Bold"/>
              </a:rPr>
              <a:t>03</a:t>
            </a:r>
          </a:p>
        </p:txBody>
      </p:sp>
      <p:sp>
        <p:nvSpPr>
          <p:cNvPr name="TextBox 12" id="12"/>
          <p:cNvSpPr txBox="true"/>
          <p:nvPr/>
        </p:nvSpPr>
        <p:spPr>
          <a:xfrm rot="0">
            <a:off x="1446203" y="7077137"/>
            <a:ext cx="612495" cy="622253"/>
          </a:xfrm>
          <a:prstGeom prst="rect">
            <a:avLst/>
          </a:prstGeom>
        </p:spPr>
        <p:txBody>
          <a:bodyPr anchor="t" rtlCol="false" tIns="0" lIns="0" bIns="0" rIns="0">
            <a:spAutoFit/>
          </a:bodyPr>
          <a:lstStyle/>
          <a:p>
            <a:pPr algn="l">
              <a:lnSpc>
                <a:spcPts val="5016"/>
              </a:lnSpc>
            </a:pPr>
            <a:r>
              <a:rPr lang="en-US" sz="3583" spc="35">
                <a:solidFill>
                  <a:srgbClr val="FFFFFF"/>
                </a:solidFill>
                <a:latin typeface="Montserrat Bold"/>
              </a:rPr>
              <a:t>04</a:t>
            </a:r>
          </a:p>
        </p:txBody>
      </p:sp>
      <p:sp>
        <p:nvSpPr>
          <p:cNvPr name="TextBox 13" id="13"/>
          <p:cNvSpPr txBox="true"/>
          <p:nvPr/>
        </p:nvSpPr>
        <p:spPr>
          <a:xfrm rot="0">
            <a:off x="1450679" y="2679029"/>
            <a:ext cx="511927" cy="622253"/>
          </a:xfrm>
          <a:prstGeom prst="rect">
            <a:avLst/>
          </a:prstGeom>
        </p:spPr>
        <p:txBody>
          <a:bodyPr anchor="t" rtlCol="false" tIns="0" lIns="0" bIns="0" rIns="0">
            <a:spAutoFit/>
          </a:bodyPr>
          <a:lstStyle/>
          <a:p>
            <a:pPr algn="l">
              <a:lnSpc>
                <a:spcPts val="5016"/>
              </a:lnSpc>
            </a:pPr>
            <a:r>
              <a:rPr lang="en-US" sz="3583" spc="35">
                <a:solidFill>
                  <a:srgbClr val="FFFFFF"/>
                </a:solidFill>
                <a:latin typeface="Montserrat Bold"/>
              </a:rPr>
              <a:t>01</a:t>
            </a:r>
          </a:p>
        </p:txBody>
      </p:sp>
      <p:sp>
        <p:nvSpPr>
          <p:cNvPr name="TextBox 14" id="14"/>
          <p:cNvSpPr txBox="true"/>
          <p:nvPr/>
        </p:nvSpPr>
        <p:spPr>
          <a:xfrm rot="0">
            <a:off x="2339486" y="4121370"/>
            <a:ext cx="5997354" cy="630812"/>
          </a:xfrm>
          <a:prstGeom prst="rect">
            <a:avLst/>
          </a:prstGeom>
        </p:spPr>
        <p:txBody>
          <a:bodyPr anchor="t" rtlCol="false" tIns="0" lIns="0" bIns="0" rIns="0">
            <a:spAutoFit/>
          </a:bodyPr>
          <a:lstStyle/>
          <a:p>
            <a:pPr algn="l">
              <a:lnSpc>
                <a:spcPts val="5130"/>
              </a:lnSpc>
            </a:pPr>
            <a:r>
              <a:rPr lang="en-US" sz="3664" spc="359">
                <a:solidFill>
                  <a:srgbClr val="443324"/>
                </a:solidFill>
                <a:latin typeface="Now Light"/>
              </a:rPr>
              <a:t>Just five languages</a:t>
            </a:r>
          </a:p>
        </p:txBody>
      </p:sp>
      <p:sp>
        <p:nvSpPr>
          <p:cNvPr name="TextBox 15" id="15"/>
          <p:cNvSpPr txBox="true"/>
          <p:nvPr/>
        </p:nvSpPr>
        <p:spPr>
          <a:xfrm rot="0">
            <a:off x="2339486" y="7137638"/>
            <a:ext cx="8225822" cy="630812"/>
          </a:xfrm>
          <a:prstGeom prst="rect">
            <a:avLst/>
          </a:prstGeom>
        </p:spPr>
        <p:txBody>
          <a:bodyPr anchor="t" rtlCol="false" tIns="0" lIns="0" bIns="0" rIns="0">
            <a:spAutoFit/>
          </a:bodyPr>
          <a:lstStyle/>
          <a:p>
            <a:pPr algn="l">
              <a:lnSpc>
                <a:spcPts val="5130"/>
              </a:lnSpc>
            </a:pPr>
            <a:r>
              <a:rPr lang="en-US" sz="3664" spc="359">
                <a:solidFill>
                  <a:srgbClr val="443324"/>
                </a:solidFill>
                <a:latin typeface="Now Light"/>
              </a:rPr>
              <a:t>Less mobile phone friendly</a:t>
            </a:r>
          </a:p>
        </p:txBody>
      </p:sp>
      <p:sp>
        <p:nvSpPr>
          <p:cNvPr name="TextBox 16" id="16"/>
          <p:cNvSpPr txBox="true"/>
          <p:nvPr/>
        </p:nvSpPr>
        <p:spPr>
          <a:xfrm rot="0">
            <a:off x="2339486" y="5671919"/>
            <a:ext cx="8452131" cy="630812"/>
          </a:xfrm>
          <a:prstGeom prst="rect">
            <a:avLst/>
          </a:prstGeom>
        </p:spPr>
        <p:txBody>
          <a:bodyPr anchor="t" rtlCol="false" tIns="0" lIns="0" bIns="0" rIns="0">
            <a:spAutoFit/>
          </a:bodyPr>
          <a:lstStyle/>
          <a:p>
            <a:pPr algn="l">
              <a:lnSpc>
                <a:spcPts val="5130"/>
              </a:lnSpc>
            </a:pPr>
            <a:r>
              <a:rPr lang="en-US" sz="3664" spc="359">
                <a:solidFill>
                  <a:srgbClr val="443324"/>
                </a:solidFill>
                <a:latin typeface="Now Light"/>
              </a:rPr>
              <a:t>Lack of tutorials and visuals</a:t>
            </a:r>
          </a:p>
        </p:txBody>
      </p:sp>
      <p:sp>
        <p:nvSpPr>
          <p:cNvPr name="TextBox 17" id="17"/>
          <p:cNvSpPr txBox="true"/>
          <p:nvPr/>
        </p:nvSpPr>
        <p:spPr>
          <a:xfrm rot="0">
            <a:off x="2339486" y="2723635"/>
            <a:ext cx="10244489" cy="630812"/>
          </a:xfrm>
          <a:prstGeom prst="rect">
            <a:avLst/>
          </a:prstGeom>
        </p:spPr>
        <p:txBody>
          <a:bodyPr anchor="t" rtlCol="false" tIns="0" lIns="0" bIns="0" rIns="0">
            <a:spAutoFit/>
          </a:bodyPr>
          <a:lstStyle/>
          <a:p>
            <a:pPr algn="l">
              <a:lnSpc>
                <a:spcPts val="5130"/>
              </a:lnSpc>
            </a:pPr>
            <a:r>
              <a:rPr lang="en-US" sz="3664" spc="359">
                <a:solidFill>
                  <a:srgbClr val="443324"/>
                </a:solidFill>
                <a:latin typeface="Now Light"/>
              </a:rPr>
              <a:t>No social media accounts or sharing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17897" y="6235094"/>
            <a:ext cx="18268950" cy="4051906"/>
          </a:xfrm>
          <a:custGeom>
            <a:avLst/>
            <a:gdLst/>
            <a:ahLst/>
            <a:cxnLst/>
            <a:rect r="r" b="b" t="t" l="l"/>
            <a:pathLst>
              <a:path h="4051906" w="18268950">
                <a:moveTo>
                  <a:pt x="0" y="0"/>
                </a:moveTo>
                <a:lnTo>
                  <a:pt x="18268950" y="0"/>
                </a:lnTo>
                <a:lnTo>
                  <a:pt x="18268950" y="4051906"/>
                </a:lnTo>
                <a:lnTo>
                  <a:pt x="0" y="4051906"/>
                </a:lnTo>
                <a:lnTo>
                  <a:pt x="0" y="0"/>
                </a:lnTo>
                <a:close/>
              </a:path>
            </a:pathLst>
          </a:custGeom>
          <a:blipFill>
            <a:blip r:embed="rId3"/>
            <a:stretch>
              <a:fillRect l="0" t="-58193" r="0" b="-142466"/>
            </a:stretch>
          </a:blipFill>
        </p:spPr>
      </p:sp>
      <p:sp>
        <p:nvSpPr>
          <p:cNvPr name="Freeform 4" id="4"/>
          <p:cNvSpPr/>
          <p:nvPr/>
        </p:nvSpPr>
        <p:spPr>
          <a:xfrm flipH="false" flipV="false" rot="0">
            <a:off x="1675971" y="3811857"/>
            <a:ext cx="4722009" cy="3790188"/>
          </a:xfrm>
          <a:custGeom>
            <a:avLst/>
            <a:gdLst/>
            <a:ahLst/>
            <a:cxnLst/>
            <a:rect r="r" b="b" t="t" l="l"/>
            <a:pathLst>
              <a:path h="3790188" w="4722009">
                <a:moveTo>
                  <a:pt x="0" y="0"/>
                </a:moveTo>
                <a:lnTo>
                  <a:pt x="4722010" y="0"/>
                </a:lnTo>
                <a:lnTo>
                  <a:pt x="4722010" y="3790188"/>
                </a:lnTo>
                <a:lnTo>
                  <a:pt x="0" y="37901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a:grpSpLocks noChangeAspect="true"/>
          </p:cNvGrpSpPr>
          <p:nvPr/>
        </p:nvGrpSpPr>
        <p:grpSpPr>
          <a:xfrm rot="0">
            <a:off x="1981476" y="5281813"/>
            <a:ext cx="2055495" cy="2055495"/>
            <a:chOff x="0" y="0"/>
            <a:chExt cx="2740660" cy="2740660"/>
          </a:xfrm>
        </p:grpSpPr>
        <p:sp>
          <p:nvSpPr>
            <p:cNvPr name="Freeform 6" id="6"/>
            <p:cNvSpPr/>
            <p:nvPr/>
          </p:nvSpPr>
          <p:spPr>
            <a:xfrm flipH="false" flipV="false" rot="0">
              <a:off x="0" y="0"/>
              <a:ext cx="2740660" cy="2740660"/>
            </a:xfrm>
            <a:custGeom>
              <a:avLst/>
              <a:gdLst/>
              <a:ahLst/>
              <a:cxnLst/>
              <a:rect r="r" b="b" t="t" l="l"/>
              <a:pathLst>
                <a:path h="2740660" w="2740660">
                  <a:moveTo>
                    <a:pt x="170434" y="0"/>
                  </a:moveTo>
                  <a:cubicBezTo>
                    <a:pt x="76200" y="0"/>
                    <a:pt x="0" y="76200"/>
                    <a:pt x="0" y="170434"/>
                  </a:cubicBezTo>
                  <a:lnTo>
                    <a:pt x="0" y="2570226"/>
                  </a:lnTo>
                  <a:cubicBezTo>
                    <a:pt x="0" y="2660142"/>
                    <a:pt x="69342" y="2733675"/>
                    <a:pt x="157607" y="2740660"/>
                  </a:cubicBezTo>
                  <a:lnTo>
                    <a:pt x="2583942" y="2740660"/>
                  </a:lnTo>
                  <a:cubicBezTo>
                    <a:pt x="2671699" y="2733675"/>
                    <a:pt x="2740660" y="2660396"/>
                    <a:pt x="2740660" y="2570734"/>
                  </a:cubicBezTo>
                  <a:lnTo>
                    <a:pt x="2740660" y="170434"/>
                  </a:lnTo>
                  <a:cubicBezTo>
                    <a:pt x="2740660" y="76200"/>
                    <a:pt x="2664460" y="0"/>
                    <a:pt x="2570734" y="0"/>
                  </a:cubicBezTo>
                  <a:close/>
                </a:path>
              </a:pathLst>
            </a:custGeom>
            <a:blipFill>
              <a:blip r:embed="rId6"/>
              <a:stretch>
                <a:fillRect l="0" t="-24966" r="0" b="-25033"/>
              </a:stretch>
            </a:blipFill>
          </p:spPr>
        </p:sp>
      </p:grpSp>
      <p:sp>
        <p:nvSpPr>
          <p:cNvPr name="Freeform 7" id="7"/>
          <p:cNvSpPr/>
          <p:nvPr/>
        </p:nvSpPr>
        <p:spPr>
          <a:xfrm flipH="false" flipV="false" rot="0">
            <a:off x="6780667" y="3811857"/>
            <a:ext cx="4722009" cy="3856863"/>
          </a:xfrm>
          <a:custGeom>
            <a:avLst/>
            <a:gdLst/>
            <a:ahLst/>
            <a:cxnLst/>
            <a:rect r="r" b="b" t="t" l="l"/>
            <a:pathLst>
              <a:path h="3856863" w="4722009">
                <a:moveTo>
                  <a:pt x="0" y="0"/>
                </a:moveTo>
                <a:lnTo>
                  <a:pt x="4722009" y="0"/>
                </a:lnTo>
                <a:lnTo>
                  <a:pt x="4722009" y="3856863"/>
                </a:lnTo>
                <a:lnTo>
                  <a:pt x="0" y="38568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a:grpSpLocks noChangeAspect="true"/>
          </p:cNvGrpSpPr>
          <p:nvPr/>
        </p:nvGrpSpPr>
        <p:grpSpPr>
          <a:xfrm rot="0">
            <a:off x="7086171" y="5281813"/>
            <a:ext cx="2055495" cy="2055495"/>
            <a:chOff x="0" y="0"/>
            <a:chExt cx="2740660" cy="2740660"/>
          </a:xfrm>
        </p:grpSpPr>
        <p:sp>
          <p:nvSpPr>
            <p:cNvPr name="Freeform 9" id="9"/>
            <p:cNvSpPr/>
            <p:nvPr/>
          </p:nvSpPr>
          <p:spPr>
            <a:xfrm flipH="false" flipV="false" rot="0">
              <a:off x="0" y="0"/>
              <a:ext cx="2740660" cy="2740660"/>
            </a:xfrm>
            <a:custGeom>
              <a:avLst/>
              <a:gdLst/>
              <a:ahLst/>
              <a:cxnLst/>
              <a:rect r="r" b="b" t="t" l="l"/>
              <a:pathLst>
                <a:path h="2740660" w="2740660">
                  <a:moveTo>
                    <a:pt x="170434" y="0"/>
                  </a:moveTo>
                  <a:cubicBezTo>
                    <a:pt x="76200" y="0"/>
                    <a:pt x="0" y="76200"/>
                    <a:pt x="0" y="170434"/>
                  </a:cubicBezTo>
                  <a:lnTo>
                    <a:pt x="0" y="2570226"/>
                  </a:lnTo>
                  <a:cubicBezTo>
                    <a:pt x="0" y="2660142"/>
                    <a:pt x="69342" y="2733675"/>
                    <a:pt x="157607" y="2740660"/>
                  </a:cubicBezTo>
                  <a:lnTo>
                    <a:pt x="2583942" y="2740660"/>
                  </a:lnTo>
                  <a:cubicBezTo>
                    <a:pt x="2671699" y="2733675"/>
                    <a:pt x="2740660" y="2660396"/>
                    <a:pt x="2740660" y="2570734"/>
                  </a:cubicBezTo>
                  <a:lnTo>
                    <a:pt x="2740660" y="170434"/>
                  </a:lnTo>
                  <a:cubicBezTo>
                    <a:pt x="2740660" y="76200"/>
                    <a:pt x="2664460" y="0"/>
                    <a:pt x="2570734" y="0"/>
                  </a:cubicBezTo>
                  <a:close/>
                </a:path>
              </a:pathLst>
            </a:custGeom>
            <a:blipFill>
              <a:blip r:embed="rId9"/>
              <a:stretch>
                <a:fillRect l="-32832" t="0" r="-32767" b="0"/>
              </a:stretch>
            </a:blipFill>
          </p:spPr>
        </p:sp>
      </p:grpSp>
      <p:sp>
        <p:nvSpPr>
          <p:cNvPr name="Freeform 10" id="10"/>
          <p:cNvSpPr/>
          <p:nvPr/>
        </p:nvSpPr>
        <p:spPr>
          <a:xfrm flipH="false" flipV="false" rot="0">
            <a:off x="11890019" y="3811857"/>
            <a:ext cx="4722009" cy="3856863"/>
          </a:xfrm>
          <a:custGeom>
            <a:avLst/>
            <a:gdLst/>
            <a:ahLst/>
            <a:cxnLst/>
            <a:rect r="r" b="b" t="t" l="l"/>
            <a:pathLst>
              <a:path h="3856863" w="4722009">
                <a:moveTo>
                  <a:pt x="0" y="0"/>
                </a:moveTo>
                <a:lnTo>
                  <a:pt x="4722010" y="0"/>
                </a:lnTo>
                <a:lnTo>
                  <a:pt x="4722010" y="3856863"/>
                </a:lnTo>
                <a:lnTo>
                  <a:pt x="0" y="385686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1" id="11"/>
          <p:cNvGrpSpPr>
            <a:grpSpLocks noChangeAspect="true"/>
          </p:cNvGrpSpPr>
          <p:nvPr/>
        </p:nvGrpSpPr>
        <p:grpSpPr>
          <a:xfrm rot="0">
            <a:off x="12195524" y="5281813"/>
            <a:ext cx="2055495" cy="2055495"/>
            <a:chOff x="0" y="0"/>
            <a:chExt cx="2740660" cy="2740660"/>
          </a:xfrm>
        </p:grpSpPr>
        <p:sp>
          <p:nvSpPr>
            <p:cNvPr name="Freeform 12" id="12"/>
            <p:cNvSpPr/>
            <p:nvPr/>
          </p:nvSpPr>
          <p:spPr>
            <a:xfrm flipH="false" flipV="false" rot="0">
              <a:off x="0" y="0"/>
              <a:ext cx="2740660" cy="2740660"/>
            </a:xfrm>
            <a:custGeom>
              <a:avLst/>
              <a:gdLst/>
              <a:ahLst/>
              <a:cxnLst/>
              <a:rect r="r" b="b" t="t" l="l"/>
              <a:pathLst>
                <a:path h="2740660" w="2740660">
                  <a:moveTo>
                    <a:pt x="170434" y="0"/>
                  </a:moveTo>
                  <a:cubicBezTo>
                    <a:pt x="76200" y="0"/>
                    <a:pt x="0" y="76200"/>
                    <a:pt x="0" y="170434"/>
                  </a:cubicBezTo>
                  <a:lnTo>
                    <a:pt x="0" y="2570226"/>
                  </a:lnTo>
                  <a:cubicBezTo>
                    <a:pt x="0" y="2660142"/>
                    <a:pt x="69342" y="2733675"/>
                    <a:pt x="157607" y="2740660"/>
                  </a:cubicBezTo>
                  <a:lnTo>
                    <a:pt x="2583942" y="2740660"/>
                  </a:lnTo>
                  <a:cubicBezTo>
                    <a:pt x="2671699" y="2733675"/>
                    <a:pt x="2740406" y="2660523"/>
                    <a:pt x="2740660" y="2570988"/>
                  </a:cubicBezTo>
                  <a:lnTo>
                    <a:pt x="2740660" y="2570988"/>
                  </a:lnTo>
                  <a:lnTo>
                    <a:pt x="2740660" y="170180"/>
                  </a:lnTo>
                  <a:lnTo>
                    <a:pt x="2740660" y="170180"/>
                  </a:lnTo>
                  <a:cubicBezTo>
                    <a:pt x="2740533" y="76073"/>
                    <a:pt x="2664333" y="0"/>
                    <a:pt x="2570734" y="0"/>
                  </a:cubicBezTo>
                  <a:close/>
                </a:path>
              </a:pathLst>
            </a:custGeom>
            <a:blipFill>
              <a:blip r:embed="rId12"/>
              <a:stretch>
                <a:fillRect l="0" t="-12489" r="0" b="-12510"/>
              </a:stretch>
            </a:blipFill>
          </p:spPr>
        </p:sp>
      </p:grpSp>
      <p:sp>
        <p:nvSpPr>
          <p:cNvPr name="TextBox 13" id="13"/>
          <p:cNvSpPr txBox="true"/>
          <p:nvPr/>
        </p:nvSpPr>
        <p:spPr>
          <a:xfrm rot="0">
            <a:off x="2235159" y="1109949"/>
            <a:ext cx="13834427" cy="1270433"/>
          </a:xfrm>
          <a:prstGeom prst="rect">
            <a:avLst/>
          </a:prstGeom>
        </p:spPr>
        <p:txBody>
          <a:bodyPr anchor="t" rtlCol="false" tIns="0" lIns="0" bIns="0" rIns="0">
            <a:spAutoFit/>
          </a:bodyPr>
          <a:lstStyle/>
          <a:p>
            <a:pPr algn="ctr">
              <a:lnSpc>
                <a:spcPts val="9776"/>
              </a:lnSpc>
            </a:pPr>
            <a:r>
              <a:rPr lang="en-US" sz="6982" spc="244">
                <a:solidFill>
                  <a:srgbClr val="443324"/>
                </a:solidFill>
                <a:latin typeface="Bryndan Write"/>
              </a:rPr>
              <a:t>PROPOSALS FOR IMPROVEMENTS</a:t>
            </a:r>
          </a:p>
        </p:txBody>
      </p:sp>
      <p:sp>
        <p:nvSpPr>
          <p:cNvPr name="TextBox 14" id="14"/>
          <p:cNvSpPr txBox="true"/>
          <p:nvPr/>
        </p:nvSpPr>
        <p:spPr>
          <a:xfrm rot="0">
            <a:off x="4248922" y="4793504"/>
            <a:ext cx="1645920" cy="2499360"/>
          </a:xfrm>
          <a:prstGeom prst="rect">
            <a:avLst/>
          </a:prstGeom>
        </p:spPr>
        <p:txBody>
          <a:bodyPr anchor="t" rtlCol="false" tIns="0" lIns="0" bIns="0" rIns="0">
            <a:spAutoFit/>
          </a:bodyPr>
          <a:lstStyle/>
          <a:p>
            <a:pPr algn="l">
              <a:lnSpc>
                <a:spcPts val="3300"/>
              </a:lnSpc>
            </a:pPr>
            <a:r>
              <a:rPr lang="en-US" sz="2400" spc="235">
                <a:solidFill>
                  <a:srgbClr val="443324"/>
                </a:solidFill>
                <a:latin typeface="Now Light"/>
              </a:rPr>
              <a:t>Total Access to the Courses for the Guests</a:t>
            </a:r>
          </a:p>
        </p:txBody>
      </p:sp>
      <p:sp>
        <p:nvSpPr>
          <p:cNvPr name="TextBox 15" id="15"/>
          <p:cNvSpPr txBox="true"/>
          <p:nvPr/>
        </p:nvSpPr>
        <p:spPr>
          <a:xfrm rot="0">
            <a:off x="9269463" y="5260229"/>
            <a:ext cx="1838249" cy="1242060"/>
          </a:xfrm>
          <a:prstGeom prst="rect">
            <a:avLst/>
          </a:prstGeom>
        </p:spPr>
        <p:txBody>
          <a:bodyPr anchor="t" rtlCol="false" tIns="0" lIns="0" bIns="0" rIns="0">
            <a:spAutoFit/>
          </a:bodyPr>
          <a:lstStyle/>
          <a:p>
            <a:pPr algn="just">
              <a:lnSpc>
                <a:spcPts val="3300"/>
              </a:lnSpc>
            </a:pPr>
            <a:r>
              <a:rPr lang="en-US" sz="2400" spc="235">
                <a:solidFill>
                  <a:srgbClr val="443324"/>
                </a:solidFill>
                <a:latin typeface="Now Light"/>
              </a:rPr>
              <a:t>More Vivid Visuals</a:t>
            </a:r>
          </a:p>
        </p:txBody>
      </p:sp>
      <p:sp>
        <p:nvSpPr>
          <p:cNvPr name="TextBox 16" id="16"/>
          <p:cNvSpPr txBox="true"/>
          <p:nvPr/>
        </p:nvSpPr>
        <p:spPr>
          <a:xfrm rot="0">
            <a:off x="14384369" y="4837948"/>
            <a:ext cx="1945234" cy="2499360"/>
          </a:xfrm>
          <a:prstGeom prst="rect">
            <a:avLst/>
          </a:prstGeom>
        </p:spPr>
        <p:txBody>
          <a:bodyPr anchor="t" rtlCol="false" tIns="0" lIns="0" bIns="0" rIns="0">
            <a:spAutoFit/>
          </a:bodyPr>
          <a:lstStyle/>
          <a:p>
            <a:pPr algn="just">
              <a:lnSpc>
                <a:spcPts val="3300"/>
              </a:lnSpc>
            </a:pPr>
            <a:r>
              <a:rPr lang="en-US" sz="2400" spc="235">
                <a:solidFill>
                  <a:srgbClr val="443324"/>
                </a:solidFill>
                <a:latin typeface="Now Light"/>
              </a:rPr>
              <a:t>Live Online Courses</a:t>
            </a:r>
          </a:p>
          <a:p>
            <a:pPr algn="l">
              <a:lnSpc>
                <a:spcPts val="3300"/>
              </a:lnSpc>
            </a:pPr>
            <a:r>
              <a:rPr lang="en-US" sz="2400" spc="235">
                <a:solidFill>
                  <a:srgbClr val="443324"/>
                </a:solidFill>
                <a:latin typeface="Now Light"/>
              </a:rPr>
              <a:t>and Interactive Meetings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59" r="0" b="-9259"/>
            </a:stretch>
          </a:blipFill>
        </p:spPr>
      </p:sp>
      <p:sp>
        <p:nvSpPr>
          <p:cNvPr name="Freeform 3" id="3"/>
          <p:cNvSpPr/>
          <p:nvPr/>
        </p:nvSpPr>
        <p:spPr>
          <a:xfrm flipH="false" flipV="false" rot="0">
            <a:off x="17897" y="6235094"/>
            <a:ext cx="18268950" cy="4051906"/>
          </a:xfrm>
          <a:custGeom>
            <a:avLst/>
            <a:gdLst/>
            <a:ahLst/>
            <a:cxnLst/>
            <a:rect r="r" b="b" t="t" l="l"/>
            <a:pathLst>
              <a:path h="4051906" w="18268950">
                <a:moveTo>
                  <a:pt x="0" y="0"/>
                </a:moveTo>
                <a:lnTo>
                  <a:pt x="18268950" y="0"/>
                </a:lnTo>
                <a:lnTo>
                  <a:pt x="18268950" y="4051906"/>
                </a:lnTo>
                <a:lnTo>
                  <a:pt x="0" y="4051906"/>
                </a:lnTo>
                <a:lnTo>
                  <a:pt x="0" y="0"/>
                </a:lnTo>
                <a:close/>
              </a:path>
            </a:pathLst>
          </a:custGeom>
          <a:blipFill>
            <a:blip r:embed="rId3"/>
            <a:stretch>
              <a:fillRect l="0" t="-58193" r="0" b="-142466"/>
            </a:stretch>
          </a:blipFill>
        </p:spPr>
      </p:sp>
      <p:sp>
        <p:nvSpPr>
          <p:cNvPr name="Freeform 4" id="4"/>
          <p:cNvSpPr/>
          <p:nvPr/>
        </p:nvSpPr>
        <p:spPr>
          <a:xfrm flipH="false" flipV="false" rot="0">
            <a:off x="1675971" y="3811857"/>
            <a:ext cx="4722009" cy="3790188"/>
          </a:xfrm>
          <a:custGeom>
            <a:avLst/>
            <a:gdLst/>
            <a:ahLst/>
            <a:cxnLst/>
            <a:rect r="r" b="b" t="t" l="l"/>
            <a:pathLst>
              <a:path h="3790188" w="4722009">
                <a:moveTo>
                  <a:pt x="0" y="0"/>
                </a:moveTo>
                <a:lnTo>
                  <a:pt x="4722010" y="0"/>
                </a:lnTo>
                <a:lnTo>
                  <a:pt x="4722010" y="3790188"/>
                </a:lnTo>
                <a:lnTo>
                  <a:pt x="0" y="37901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a:grpSpLocks noChangeAspect="true"/>
          </p:cNvGrpSpPr>
          <p:nvPr/>
        </p:nvGrpSpPr>
        <p:grpSpPr>
          <a:xfrm rot="0">
            <a:off x="1981476" y="5281813"/>
            <a:ext cx="2055495" cy="2055495"/>
            <a:chOff x="0" y="0"/>
            <a:chExt cx="2740660" cy="2740660"/>
          </a:xfrm>
        </p:grpSpPr>
        <p:sp>
          <p:nvSpPr>
            <p:cNvPr name="Freeform 6" id="6"/>
            <p:cNvSpPr/>
            <p:nvPr/>
          </p:nvSpPr>
          <p:spPr>
            <a:xfrm flipH="false" flipV="false" rot="0">
              <a:off x="0" y="0"/>
              <a:ext cx="2740660" cy="2740660"/>
            </a:xfrm>
            <a:custGeom>
              <a:avLst/>
              <a:gdLst/>
              <a:ahLst/>
              <a:cxnLst/>
              <a:rect r="r" b="b" t="t" l="l"/>
              <a:pathLst>
                <a:path h="2740660" w="2740660">
                  <a:moveTo>
                    <a:pt x="170434" y="0"/>
                  </a:moveTo>
                  <a:cubicBezTo>
                    <a:pt x="76200" y="0"/>
                    <a:pt x="0" y="76200"/>
                    <a:pt x="0" y="170434"/>
                  </a:cubicBezTo>
                  <a:lnTo>
                    <a:pt x="0" y="2570226"/>
                  </a:lnTo>
                  <a:cubicBezTo>
                    <a:pt x="0" y="2660142"/>
                    <a:pt x="69342" y="2733675"/>
                    <a:pt x="157607" y="2740660"/>
                  </a:cubicBezTo>
                  <a:lnTo>
                    <a:pt x="2583942" y="2740660"/>
                  </a:lnTo>
                  <a:cubicBezTo>
                    <a:pt x="2671699" y="2733675"/>
                    <a:pt x="2740660" y="2660396"/>
                    <a:pt x="2740660" y="2570734"/>
                  </a:cubicBezTo>
                  <a:lnTo>
                    <a:pt x="2740660" y="170434"/>
                  </a:lnTo>
                  <a:cubicBezTo>
                    <a:pt x="2740660" y="76200"/>
                    <a:pt x="2664460" y="0"/>
                    <a:pt x="2570734" y="0"/>
                  </a:cubicBezTo>
                  <a:close/>
                </a:path>
              </a:pathLst>
            </a:custGeom>
            <a:blipFill>
              <a:blip r:embed="rId6"/>
              <a:stretch>
                <a:fillRect l="0" t="-24966" r="0" b="-25033"/>
              </a:stretch>
            </a:blipFill>
          </p:spPr>
        </p:sp>
      </p:grpSp>
      <p:sp>
        <p:nvSpPr>
          <p:cNvPr name="Freeform 7" id="7"/>
          <p:cNvSpPr/>
          <p:nvPr/>
        </p:nvSpPr>
        <p:spPr>
          <a:xfrm flipH="false" flipV="false" rot="0">
            <a:off x="6780667" y="3811857"/>
            <a:ext cx="4722009" cy="3856863"/>
          </a:xfrm>
          <a:custGeom>
            <a:avLst/>
            <a:gdLst/>
            <a:ahLst/>
            <a:cxnLst/>
            <a:rect r="r" b="b" t="t" l="l"/>
            <a:pathLst>
              <a:path h="3856863" w="4722009">
                <a:moveTo>
                  <a:pt x="0" y="0"/>
                </a:moveTo>
                <a:lnTo>
                  <a:pt x="4722009" y="0"/>
                </a:lnTo>
                <a:lnTo>
                  <a:pt x="4722009" y="3856863"/>
                </a:lnTo>
                <a:lnTo>
                  <a:pt x="0" y="38568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a:grpSpLocks noChangeAspect="true"/>
          </p:cNvGrpSpPr>
          <p:nvPr/>
        </p:nvGrpSpPr>
        <p:grpSpPr>
          <a:xfrm rot="0">
            <a:off x="7086171" y="5281813"/>
            <a:ext cx="2055495" cy="2055495"/>
            <a:chOff x="0" y="0"/>
            <a:chExt cx="2740660" cy="2740660"/>
          </a:xfrm>
        </p:grpSpPr>
        <p:sp>
          <p:nvSpPr>
            <p:cNvPr name="Freeform 9" id="9"/>
            <p:cNvSpPr/>
            <p:nvPr/>
          </p:nvSpPr>
          <p:spPr>
            <a:xfrm flipH="false" flipV="false" rot="0">
              <a:off x="0" y="0"/>
              <a:ext cx="2740660" cy="2740660"/>
            </a:xfrm>
            <a:custGeom>
              <a:avLst/>
              <a:gdLst/>
              <a:ahLst/>
              <a:cxnLst/>
              <a:rect r="r" b="b" t="t" l="l"/>
              <a:pathLst>
                <a:path h="2740660" w="2740660">
                  <a:moveTo>
                    <a:pt x="170434" y="0"/>
                  </a:moveTo>
                  <a:cubicBezTo>
                    <a:pt x="76200" y="0"/>
                    <a:pt x="0" y="76200"/>
                    <a:pt x="0" y="170434"/>
                  </a:cubicBezTo>
                  <a:lnTo>
                    <a:pt x="0" y="2570226"/>
                  </a:lnTo>
                  <a:cubicBezTo>
                    <a:pt x="0" y="2660142"/>
                    <a:pt x="69342" y="2733675"/>
                    <a:pt x="157607" y="2740660"/>
                  </a:cubicBezTo>
                  <a:lnTo>
                    <a:pt x="2583942" y="2740660"/>
                  </a:lnTo>
                  <a:cubicBezTo>
                    <a:pt x="2671699" y="2733675"/>
                    <a:pt x="2740660" y="2660396"/>
                    <a:pt x="2740660" y="2570734"/>
                  </a:cubicBezTo>
                  <a:lnTo>
                    <a:pt x="2740660" y="170434"/>
                  </a:lnTo>
                  <a:cubicBezTo>
                    <a:pt x="2740660" y="76200"/>
                    <a:pt x="2664460" y="0"/>
                    <a:pt x="2570734" y="0"/>
                  </a:cubicBezTo>
                  <a:close/>
                </a:path>
              </a:pathLst>
            </a:custGeom>
            <a:blipFill>
              <a:blip r:embed="rId9"/>
              <a:stretch>
                <a:fillRect l="-32832" t="0" r="-32767" b="0"/>
              </a:stretch>
            </a:blipFill>
          </p:spPr>
        </p:sp>
      </p:grpSp>
      <p:sp>
        <p:nvSpPr>
          <p:cNvPr name="Freeform 10" id="10"/>
          <p:cNvSpPr/>
          <p:nvPr/>
        </p:nvSpPr>
        <p:spPr>
          <a:xfrm flipH="false" flipV="false" rot="0">
            <a:off x="11890019" y="3811857"/>
            <a:ext cx="4722009" cy="3856863"/>
          </a:xfrm>
          <a:custGeom>
            <a:avLst/>
            <a:gdLst/>
            <a:ahLst/>
            <a:cxnLst/>
            <a:rect r="r" b="b" t="t" l="l"/>
            <a:pathLst>
              <a:path h="3856863" w="4722009">
                <a:moveTo>
                  <a:pt x="0" y="0"/>
                </a:moveTo>
                <a:lnTo>
                  <a:pt x="4722010" y="0"/>
                </a:lnTo>
                <a:lnTo>
                  <a:pt x="4722010" y="3856863"/>
                </a:lnTo>
                <a:lnTo>
                  <a:pt x="0" y="385686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1" id="11"/>
          <p:cNvGrpSpPr>
            <a:grpSpLocks noChangeAspect="true"/>
          </p:cNvGrpSpPr>
          <p:nvPr/>
        </p:nvGrpSpPr>
        <p:grpSpPr>
          <a:xfrm rot="0">
            <a:off x="12195524" y="5281813"/>
            <a:ext cx="2055495" cy="2055495"/>
            <a:chOff x="0" y="0"/>
            <a:chExt cx="2740660" cy="2740660"/>
          </a:xfrm>
        </p:grpSpPr>
        <p:sp>
          <p:nvSpPr>
            <p:cNvPr name="Freeform 12" id="12"/>
            <p:cNvSpPr/>
            <p:nvPr/>
          </p:nvSpPr>
          <p:spPr>
            <a:xfrm flipH="false" flipV="false" rot="0">
              <a:off x="0" y="0"/>
              <a:ext cx="2740660" cy="2740660"/>
            </a:xfrm>
            <a:custGeom>
              <a:avLst/>
              <a:gdLst/>
              <a:ahLst/>
              <a:cxnLst/>
              <a:rect r="r" b="b" t="t" l="l"/>
              <a:pathLst>
                <a:path h="2740660" w="2740660">
                  <a:moveTo>
                    <a:pt x="170434" y="0"/>
                  </a:moveTo>
                  <a:cubicBezTo>
                    <a:pt x="76200" y="0"/>
                    <a:pt x="0" y="76200"/>
                    <a:pt x="0" y="170434"/>
                  </a:cubicBezTo>
                  <a:lnTo>
                    <a:pt x="0" y="2570226"/>
                  </a:lnTo>
                  <a:cubicBezTo>
                    <a:pt x="0" y="2660142"/>
                    <a:pt x="69342" y="2733675"/>
                    <a:pt x="157607" y="2740660"/>
                  </a:cubicBezTo>
                  <a:lnTo>
                    <a:pt x="2583942" y="2740660"/>
                  </a:lnTo>
                  <a:cubicBezTo>
                    <a:pt x="2671699" y="2733675"/>
                    <a:pt x="2740406" y="2660523"/>
                    <a:pt x="2740660" y="2570988"/>
                  </a:cubicBezTo>
                  <a:lnTo>
                    <a:pt x="2740660" y="2570988"/>
                  </a:lnTo>
                  <a:lnTo>
                    <a:pt x="2740660" y="170180"/>
                  </a:lnTo>
                  <a:lnTo>
                    <a:pt x="2740660" y="170180"/>
                  </a:lnTo>
                  <a:cubicBezTo>
                    <a:pt x="2740533" y="76073"/>
                    <a:pt x="2664333" y="0"/>
                    <a:pt x="2570734" y="0"/>
                  </a:cubicBezTo>
                  <a:close/>
                </a:path>
              </a:pathLst>
            </a:custGeom>
            <a:blipFill>
              <a:blip r:embed="rId12"/>
              <a:stretch>
                <a:fillRect l="0" t="-12489" r="0" b="-12510"/>
              </a:stretch>
            </a:blipFill>
          </p:spPr>
        </p:sp>
      </p:grpSp>
      <p:sp>
        <p:nvSpPr>
          <p:cNvPr name="TextBox 13" id="13"/>
          <p:cNvSpPr txBox="true"/>
          <p:nvPr/>
        </p:nvSpPr>
        <p:spPr>
          <a:xfrm rot="0">
            <a:off x="2235159" y="1109949"/>
            <a:ext cx="13834427" cy="1270433"/>
          </a:xfrm>
          <a:prstGeom prst="rect">
            <a:avLst/>
          </a:prstGeom>
        </p:spPr>
        <p:txBody>
          <a:bodyPr anchor="t" rtlCol="false" tIns="0" lIns="0" bIns="0" rIns="0">
            <a:spAutoFit/>
          </a:bodyPr>
          <a:lstStyle/>
          <a:p>
            <a:pPr algn="ctr">
              <a:lnSpc>
                <a:spcPts val="9776"/>
              </a:lnSpc>
            </a:pPr>
            <a:r>
              <a:rPr lang="en-US" sz="6982" spc="244">
                <a:solidFill>
                  <a:srgbClr val="443324"/>
                </a:solidFill>
                <a:latin typeface="Bryndan Write"/>
              </a:rPr>
              <a:t>PROPOSALS FOR IMPROVEMENTS</a:t>
            </a:r>
          </a:p>
        </p:txBody>
      </p:sp>
      <p:sp>
        <p:nvSpPr>
          <p:cNvPr name="TextBox 14" id="14"/>
          <p:cNvSpPr txBox="true"/>
          <p:nvPr/>
        </p:nvSpPr>
        <p:spPr>
          <a:xfrm rot="0">
            <a:off x="4210822" y="5243713"/>
            <a:ext cx="1645920" cy="1661160"/>
          </a:xfrm>
          <a:prstGeom prst="rect">
            <a:avLst/>
          </a:prstGeom>
        </p:spPr>
        <p:txBody>
          <a:bodyPr anchor="t" rtlCol="false" tIns="0" lIns="0" bIns="0" rIns="0">
            <a:spAutoFit/>
          </a:bodyPr>
          <a:lstStyle/>
          <a:p>
            <a:pPr algn="l">
              <a:lnSpc>
                <a:spcPts val="3300"/>
              </a:lnSpc>
            </a:pPr>
            <a:r>
              <a:rPr lang="en-US" sz="2400" spc="235">
                <a:solidFill>
                  <a:srgbClr val="443324"/>
                </a:solidFill>
                <a:latin typeface="Now Light"/>
              </a:rPr>
              <a:t>More Social Media Presence</a:t>
            </a:r>
          </a:p>
        </p:txBody>
      </p:sp>
      <p:sp>
        <p:nvSpPr>
          <p:cNvPr name="TextBox 15" id="15"/>
          <p:cNvSpPr txBox="true"/>
          <p:nvPr/>
        </p:nvSpPr>
        <p:spPr>
          <a:xfrm rot="0">
            <a:off x="9269463" y="5309768"/>
            <a:ext cx="1999804" cy="822960"/>
          </a:xfrm>
          <a:prstGeom prst="rect">
            <a:avLst/>
          </a:prstGeom>
        </p:spPr>
        <p:txBody>
          <a:bodyPr anchor="t" rtlCol="false" tIns="0" lIns="0" bIns="0" rIns="0">
            <a:spAutoFit/>
          </a:bodyPr>
          <a:lstStyle/>
          <a:p>
            <a:pPr algn="just">
              <a:lnSpc>
                <a:spcPts val="3300"/>
              </a:lnSpc>
            </a:pPr>
            <a:r>
              <a:rPr lang="en-US" sz="2400" spc="235">
                <a:solidFill>
                  <a:srgbClr val="443324"/>
                </a:solidFill>
                <a:latin typeface="Now Light"/>
              </a:rPr>
              <a:t>More Languages</a:t>
            </a:r>
          </a:p>
        </p:txBody>
      </p:sp>
      <p:sp>
        <p:nvSpPr>
          <p:cNvPr name="TextBox 16" id="16"/>
          <p:cNvSpPr txBox="true"/>
          <p:nvPr/>
        </p:nvSpPr>
        <p:spPr>
          <a:xfrm rot="0">
            <a:off x="14384369" y="5229225"/>
            <a:ext cx="1945234" cy="1661160"/>
          </a:xfrm>
          <a:prstGeom prst="rect">
            <a:avLst/>
          </a:prstGeom>
        </p:spPr>
        <p:txBody>
          <a:bodyPr anchor="t" rtlCol="false" tIns="0" lIns="0" bIns="0" rIns="0">
            <a:spAutoFit/>
          </a:bodyPr>
          <a:lstStyle/>
          <a:p>
            <a:pPr algn="l">
              <a:lnSpc>
                <a:spcPts val="3300"/>
              </a:lnSpc>
            </a:pPr>
            <a:r>
              <a:rPr lang="en-US" sz="2400" spc="235">
                <a:solidFill>
                  <a:srgbClr val="443324"/>
                </a:solidFill>
                <a:latin typeface="Now Light"/>
              </a:rPr>
              <a:t>More Mobile Phone Friendly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DAF7GtODiKI</dc:identifier>
  <dcterms:modified xsi:type="dcterms:W3CDTF">2011-08-01T06:04:30Z</dcterms:modified>
  <cp:revision>1</cp:revision>
  <dc:title>Use and Management of Youth Spaces</dc:title>
</cp:coreProperties>
</file>